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185" r:id="rId2"/>
    <p:sldId id="3263" r:id="rId3"/>
    <p:sldId id="3264" r:id="rId4"/>
    <p:sldId id="3204" r:id="rId5"/>
    <p:sldId id="3265" r:id="rId6"/>
    <p:sldId id="3266" r:id="rId7"/>
    <p:sldId id="3267" r:id="rId8"/>
    <p:sldId id="3268" r:id="rId9"/>
    <p:sldId id="3206" r:id="rId10"/>
    <p:sldId id="3207" r:id="rId11"/>
    <p:sldId id="3208" r:id="rId12"/>
    <p:sldId id="3209" r:id="rId13"/>
    <p:sldId id="3211" r:id="rId14"/>
    <p:sldId id="3260" r:id="rId15"/>
    <p:sldId id="3213" r:id="rId16"/>
    <p:sldId id="3214" r:id="rId17"/>
    <p:sldId id="3215" r:id="rId18"/>
    <p:sldId id="3216" r:id="rId19"/>
    <p:sldId id="3262" r:id="rId20"/>
    <p:sldId id="3218" r:id="rId21"/>
    <p:sldId id="3220" r:id="rId22"/>
    <p:sldId id="3221" r:id="rId23"/>
    <p:sldId id="3222" r:id="rId24"/>
    <p:sldId id="3223" r:id="rId25"/>
    <p:sldId id="3224" r:id="rId26"/>
    <p:sldId id="3225" r:id="rId27"/>
    <p:sldId id="3226" r:id="rId28"/>
    <p:sldId id="3227" r:id="rId29"/>
    <p:sldId id="3228" r:id="rId30"/>
    <p:sldId id="3229" r:id="rId31"/>
    <p:sldId id="3230" r:id="rId32"/>
    <p:sldId id="3269" r:id="rId33"/>
    <p:sldId id="3270" r:id="rId34"/>
    <p:sldId id="3271" r:id="rId35"/>
    <p:sldId id="3272" r:id="rId36"/>
    <p:sldId id="3273" r:id="rId37"/>
    <p:sldId id="3274" r:id="rId38"/>
    <p:sldId id="3275" r:id="rId39"/>
    <p:sldId id="3276" r:id="rId40"/>
    <p:sldId id="3191" r:id="rId41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4E4B"/>
    <a:srgbClr val="28C7D4"/>
    <a:srgbClr val="0170C1"/>
    <a:srgbClr val="F94D4D"/>
    <a:srgbClr val="FEFEFE"/>
    <a:srgbClr val="FFFFFF"/>
    <a:srgbClr val="8F1A12"/>
    <a:srgbClr val="26C8D2"/>
    <a:srgbClr val="1CB7F1"/>
    <a:srgbClr val="00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71" autoAdjust="0"/>
    <p:restoredTop sz="92986" autoAdjust="0"/>
  </p:normalViewPr>
  <p:slideViewPr>
    <p:cSldViewPr>
      <p:cViewPr varScale="1">
        <p:scale>
          <a:sx n="108" d="100"/>
          <a:sy n="108" d="100"/>
        </p:scale>
        <p:origin x="-588" y="-96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16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2018/12/5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111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81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7631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029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2794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769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587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112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20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37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605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088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0A0E-D24D-4A16-A060-DE7411D53E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158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958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279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20A0E-D24D-4A16-A060-DE7411D53E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211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5" y="0"/>
            <a:ext cx="12857075" cy="461470"/>
            <a:chOff x="1588" y="0"/>
            <a:chExt cx="12190412" cy="437566"/>
          </a:xfrm>
        </p:grpSpPr>
        <p:sp>
          <p:nvSpPr>
            <p:cNvPr id="9" name="Rectangle 61"/>
            <p:cNvSpPr>
              <a:spLocks noChangeArrowheads="1"/>
            </p:cNvSpPr>
            <p:nvPr/>
          </p:nvSpPr>
          <p:spPr bwMode="auto">
            <a:xfrm>
              <a:off x="1588" y="0"/>
              <a:ext cx="9140825" cy="4359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62"/>
            <p:cNvSpPr/>
            <p:nvPr/>
          </p:nvSpPr>
          <p:spPr bwMode="auto">
            <a:xfrm>
              <a:off x="1588" y="1002"/>
              <a:ext cx="12190412" cy="434975"/>
            </a:xfrm>
            <a:custGeom>
              <a:avLst/>
              <a:gdLst>
                <a:gd name="T0" fmla="*/ 5758 w 5758"/>
                <a:gd name="T1" fmla="*/ 0 h 794"/>
                <a:gd name="T2" fmla="*/ 5758 w 5758"/>
                <a:gd name="T3" fmla="*/ 794 h 794"/>
                <a:gd name="T4" fmla="*/ 230 w 5758"/>
                <a:gd name="T5" fmla="*/ 794 h 794"/>
                <a:gd name="T6" fmla="*/ 0 w 5758"/>
                <a:gd name="T7" fmla="*/ 396 h 794"/>
                <a:gd name="T8" fmla="*/ 0 w 5758"/>
                <a:gd name="T9" fmla="*/ 0 h 794"/>
                <a:gd name="T10" fmla="*/ 5758 w 5758"/>
                <a:gd name="T11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8" h="794">
                  <a:moveTo>
                    <a:pt x="5758" y="0"/>
                  </a:moveTo>
                  <a:lnTo>
                    <a:pt x="5758" y="794"/>
                  </a:lnTo>
                  <a:lnTo>
                    <a:pt x="230" y="794"/>
                  </a:lnTo>
                  <a:lnTo>
                    <a:pt x="0" y="396"/>
                  </a:lnTo>
                  <a:lnTo>
                    <a:pt x="0" y="0"/>
                  </a:lnTo>
                  <a:lnTo>
                    <a:pt x="575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en-US"/>
            </a:p>
          </p:txBody>
        </p:sp>
        <p:grpSp>
          <p:nvGrpSpPr>
            <p:cNvPr id="11" name="Group 25"/>
            <p:cNvGrpSpPr/>
            <p:nvPr/>
          </p:nvGrpSpPr>
          <p:grpSpPr>
            <a:xfrm rot="5400000">
              <a:off x="10869109" y="-885324"/>
              <a:ext cx="435977" cy="2209803"/>
              <a:chOff x="4952858" y="2305049"/>
              <a:chExt cx="1016004" cy="1752601"/>
            </a:xfrm>
          </p:grpSpPr>
          <p:grpSp>
            <p:nvGrpSpPr>
              <p:cNvPr id="12" name="Group 26"/>
              <p:cNvGrpSpPr/>
              <p:nvPr/>
            </p:nvGrpSpPr>
            <p:grpSpPr>
              <a:xfrm>
                <a:off x="4952858" y="3181347"/>
                <a:ext cx="1016000" cy="584200"/>
                <a:chOff x="3413126" y="3181350"/>
                <a:chExt cx="1016000" cy="584200"/>
              </a:xfrm>
            </p:grpSpPr>
            <p:sp>
              <p:nvSpPr>
                <p:cNvPr id="36" name="Freeform 35"/>
                <p:cNvSpPr/>
                <p:nvPr/>
              </p:nvSpPr>
              <p:spPr bwMode="auto">
                <a:xfrm>
                  <a:off x="3921126" y="34734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  <a:gd name="T8" fmla="*/ 0 w 320"/>
                    <a:gd name="T9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7" name="Freeform 38"/>
                <p:cNvSpPr/>
                <p:nvPr/>
              </p:nvSpPr>
              <p:spPr bwMode="auto">
                <a:xfrm>
                  <a:off x="3921126" y="3181350"/>
                  <a:ext cx="508000" cy="292100"/>
                </a:xfrm>
                <a:custGeom>
                  <a:avLst/>
                  <a:gdLst>
                    <a:gd name="T0" fmla="*/ 0 w 320"/>
                    <a:gd name="T1" fmla="*/ 0 h 184"/>
                    <a:gd name="T2" fmla="*/ 0 w 320"/>
                    <a:gd name="T3" fmla="*/ 184 h 184"/>
                    <a:gd name="T4" fmla="*/ 320 w 320"/>
                    <a:gd name="T5" fmla="*/ 184 h 184"/>
                    <a:gd name="T6" fmla="*/ 320 w 320"/>
                    <a:gd name="T7" fmla="*/ 184 h 184"/>
                    <a:gd name="T8" fmla="*/ 0 w 320"/>
                    <a:gd name="T9" fmla="*/ 0 h 184"/>
                    <a:gd name="T10" fmla="*/ 0 w 320"/>
                    <a:gd name="T1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0" y="0"/>
                      </a:move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18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8" name="Freeform 39"/>
                <p:cNvSpPr/>
                <p:nvPr/>
              </p:nvSpPr>
              <p:spPr bwMode="auto">
                <a:xfrm>
                  <a:off x="3413126" y="31813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0 w 320"/>
                    <a:gd name="T3" fmla="*/ 184 h 184"/>
                    <a:gd name="T4" fmla="*/ 320 w 320"/>
                    <a:gd name="T5" fmla="*/ 184 h 184"/>
                    <a:gd name="T6" fmla="*/ 320 w 320"/>
                    <a:gd name="T7" fmla="*/ 0 h 184"/>
                    <a:gd name="T8" fmla="*/ 222 w 320"/>
                    <a:gd name="T9" fmla="*/ 58 h 184"/>
                    <a:gd name="T10" fmla="*/ 0 w 320"/>
                    <a:gd name="T11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222" y="58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9" name="Freeform 41"/>
                <p:cNvSpPr/>
                <p:nvPr/>
              </p:nvSpPr>
              <p:spPr bwMode="auto">
                <a:xfrm>
                  <a:off x="3413126" y="3473450"/>
                  <a:ext cx="508000" cy="292100"/>
                </a:xfrm>
                <a:custGeom>
                  <a:avLst/>
                  <a:gdLst>
                    <a:gd name="T0" fmla="*/ 260 w 320"/>
                    <a:gd name="T1" fmla="*/ 150 h 184"/>
                    <a:gd name="T2" fmla="*/ 32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  <a:gd name="T8" fmla="*/ 260 w 320"/>
                    <a:gd name="T9" fmla="*/ 15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260" y="150"/>
                      </a:move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260" y="150"/>
                      </a:ln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3" name="Group 27"/>
              <p:cNvGrpSpPr/>
              <p:nvPr/>
            </p:nvGrpSpPr>
            <p:grpSpPr>
              <a:xfrm>
                <a:off x="4952859" y="2889248"/>
                <a:ext cx="508001" cy="584199"/>
                <a:chOff x="3413126" y="2889250"/>
                <a:chExt cx="508000" cy="584200"/>
              </a:xfrm>
            </p:grpSpPr>
            <p:sp>
              <p:nvSpPr>
                <p:cNvPr id="34" name="Freeform 42"/>
                <p:cNvSpPr/>
                <p:nvPr/>
              </p:nvSpPr>
              <p:spPr bwMode="auto">
                <a:xfrm>
                  <a:off x="3413126" y="2889250"/>
                  <a:ext cx="508000" cy="292100"/>
                </a:xfrm>
                <a:custGeom>
                  <a:avLst/>
                  <a:gdLst>
                    <a:gd name="T0" fmla="*/ 320 w 320"/>
                    <a:gd name="T1" fmla="*/ 184 h 184"/>
                    <a:gd name="T2" fmla="*/ 78 w 320"/>
                    <a:gd name="T3" fmla="*/ 44 h 184"/>
                    <a:gd name="T4" fmla="*/ 0 w 320"/>
                    <a:gd name="T5" fmla="*/ 0 h 184"/>
                    <a:gd name="T6" fmla="*/ 0 w 320"/>
                    <a:gd name="T7" fmla="*/ 184 h 184"/>
                    <a:gd name="T8" fmla="*/ 320 w 320"/>
                    <a:gd name="T9" fmla="*/ 184 h 184"/>
                    <a:gd name="T10" fmla="*/ 320 w 320"/>
                    <a:gd name="T11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320" y="184"/>
                      </a:moveTo>
                      <a:lnTo>
                        <a:pt x="78" y="44"/>
                      </a:lnTo>
                      <a:lnTo>
                        <a:pt x="0" y="0"/>
                      </a:ln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184"/>
                      </a:lnTo>
                      <a:close/>
                    </a:path>
                  </a:pathLst>
                </a:cu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5" name="Freeform 43"/>
                <p:cNvSpPr/>
                <p:nvPr/>
              </p:nvSpPr>
              <p:spPr bwMode="auto">
                <a:xfrm>
                  <a:off x="3413126" y="3181350"/>
                  <a:ext cx="508000" cy="292100"/>
                </a:xfrm>
                <a:custGeom>
                  <a:avLst/>
                  <a:gdLst>
                    <a:gd name="T0" fmla="*/ 320 w 320"/>
                    <a:gd name="T1" fmla="*/ 0 h 184"/>
                    <a:gd name="T2" fmla="*/ 0 w 320"/>
                    <a:gd name="T3" fmla="*/ 0 h 184"/>
                    <a:gd name="T4" fmla="*/ 0 w 320"/>
                    <a:gd name="T5" fmla="*/ 184 h 184"/>
                    <a:gd name="T6" fmla="*/ 0 w 320"/>
                    <a:gd name="T7" fmla="*/ 184 h 184"/>
                    <a:gd name="T8" fmla="*/ 222 w 320"/>
                    <a:gd name="T9" fmla="*/ 58 h 184"/>
                    <a:gd name="T10" fmla="*/ 320 w 320"/>
                    <a:gd name="T1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320" y="0"/>
                      </a:moveTo>
                      <a:lnTo>
                        <a:pt x="0" y="0"/>
                      </a:ln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222" y="58"/>
                      </a:lnTo>
                      <a:lnTo>
                        <a:pt x="320" y="0"/>
                      </a:lnTo>
                      <a:close/>
                    </a:path>
                  </a:pathLst>
                </a:cu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4" name="Group 28"/>
              <p:cNvGrpSpPr/>
              <p:nvPr/>
            </p:nvGrpSpPr>
            <p:grpSpPr>
              <a:xfrm>
                <a:off x="4952859" y="2305049"/>
                <a:ext cx="508001" cy="584199"/>
                <a:chOff x="3413126" y="2305050"/>
                <a:chExt cx="508000" cy="584200"/>
              </a:xfrm>
            </p:grpSpPr>
            <p:sp>
              <p:nvSpPr>
                <p:cNvPr id="32" name="Freeform 47"/>
                <p:cNvSpPr/>
                <p:nvPr/>
              </p:nvSpPr>
              <p:spPr bwMode="auto">
                <a:xfrm>
                  <a:off x="3413126" y="2305050"/>
                  <a:ext cx="508000" cy="292100"/>
                </a:xfrm>
                <a:custGeom>
                  <a:avLst/>
                  <a:gdLst>
                    <a:gd name="T0" fmla="*/ 320 w 320"/>
                    <a:gd name="T1" fmla="*/ 184 h 184"/>
                    <a:gd name="T2" fmla="*/ 256 w 320"/>
                    <a:gd name="T3" fmla="*/ 148 h 184"/>
                    <a:gd name="T4" fmla="*/ 0 w 320"/>
                    <a:gd name="T5" fmla="*/ 0 h 184"/>
                    <a:gd name="T6" fmla="*/ 0 w 320"/>
                    <a:gd name="T7" fmla="*/ 184 h 184"/>
                    <a:gd name="T8" fmla="*/ 320 w 320"/>
                    <a:gd name="T9" fmla="*/ 184 h 184"/>
                    <a:gd name="T10" fmla="*/ 320 w 320"/>
                    <a:gd name="T11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320" y="184"/>
                      </a:moveTo>
                      <a:lnTo>
                        <a:pt x="256" y="148"/>
                      </a:lnTo>
                      <a:lnTo>
                        <a:pt x="0" y="0"/>
                      </a:ln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184"/>
                      </a:lnTo>
                      <a:close/>
                    </a:path>
                  </a:pathLst>
                </a:cu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3" name="Freeform 48"/>
                <p:cNvSpPr/>
                <p:nvPr/>
              </p:nvSpPr>
              <p:spPr bwMode="auto">
                <a:xfrm>
                  <a:off x="3413126" y="2597150"/>
                  <a:ext cx="508000" cy="292100"/>
                </a:xfrm>
                <a:custGeom>
                  <a:avLst/>
                  <a:gdLst>
                    <a:gd name="T0" fmla="*/ 0 w 320"/>
                    <a:gd name="T1" fmla="*/ 0 h 184"/>
                    <a:gd name="T2" fmla="*/ 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0" h="184">
                      <a:moveTo>
                        <a:pt x="0" y="0"/>
                      </a:moveTo>
                      <a:lnTo>
                        <a:pt x="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5" name="Group 29"/>
              <p:cNvGrpSpPr/>
              <p:nvPr/>
            </p:nvGrpSpPr>
            <p:grpSpPr>
              <a:xfrm>
                <a:off x="5460858" y="2889248"/>
                <a:ext cx="508001" cy="584199"/>
                <a:chOff x="3921126" y="2889250"/>
                <a:chExt cx="508000" cy="584200"/>
              </a:xfrm>
            </p:grpSpPr>
            <p:sp>
              <p:nvSpPr>
                <p:cNvPr id="30" name="Freeform 49"/>
                <p:cNvSpPr/>
                <p:nvPr/>
              </p:nvSpPr>
              <p:spPr bwMode="auto">
                <a:xfrm>
                  <a:off x="3921126" y="3181350"/>
                  <a:ext cx="508000" cy="292100"/>
                </a:xfrm>
                <a:custGeom>
                  <a:avLst/>
                  <a:gdLst>
                    <a:gd name="T0" fmla="*/ 320 w 320"/>
                    <a:gd name="T1" fmla="*/ 184 h 184"/>
                    <a:gd name="T2" fmla="*/ 320 w 320"/>
                    <a:gd name="T3" fmla="*/ 0 h 184"/>
                    <a:gd name="T4" fmla="*/ 0 w 320"/>
                    <a:gd name="T5" fmla="*/ 0 h 184"/>
                    <a:gd name="T6" fmla="*/ 320 w 320"/>
                    <a:gd name="T7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0" h="184">
                      <a:moveTo>
                        <a:pt x="320" y="184"/>
                      </a:move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320" y="184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31" name="Freeform 50"/>
                <p:cNvSpPr/>
                <p:nvPr/>
              </p:nvSpPr>
              <p:spPr bwMode="auto">
                <a:xfrm>
                  <a:off x="3921126" y="28892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32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184 h 184"/>
                    <a:gd name="T8" fmla="*/ 0 w 320"/>
                    <a:gd name="T9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0" y="184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6" name="Group 30"/>
              <p:cNvGrpSpPr/>
              <p:nvPr/>
            </p:nvGrpSpPr>
            <p:grpSpPr>
              <a:xfrm>
                <a:off x="4952858" y="3473448"/>
                <a:ext cx="508002" cy="584202"/>
                <a:chOff x="3413126" y="3473448"/>
                <a:chExt cx="508002" cy="584202"/>
              </a:xfrm>
            </p:grpSpPr>
            <p:sp>
              <p:nvSpPr>
                <p:cNvPr id="28" name="Freeform 51"/>
                <p:cNvSpPr/>
                <p:nvPr/>
              </p:nvSpPr>
              <p:spPr bwMode="auto">
                <a:xfrm>
                  <a:off x="3413127" y="3473448"/>
                  <a:ext cx="508001" cy="292100"/>
                </a:xfrm>
                <a:custGeom>
                  <a:avLst/>
                  <a:gdLst>
                    <a:gd name="T0" fmla="*/ 260 w 320"/>
                    <a:gd name="T1" fmla="*/ 150 h 184"/>
                    <a:gd name="T2" fmla="*/ 0 w 320"/>
                    <a:gd name="T3" fmla="*/ 0 h 184"/>
                    <a:gd name="T4" fmla="*/ 0 w 320"/>
                    <a:gd name="T5" fmla="*/ 184 h 184"/>
                    <a:gd name="T6" fmla="*/ 320 w 320"/>
                    <a:gd name="T7" fmla="*/ 184 h 184"/>
                    <a:gd name="T8" fmla="*/ 260 w 320"/>
                    <a:gd name="T9" fmla="*/ 15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260" y="150"/>
                      </a:moveTo>
                      <a:lnTo>
                        <a:pt x="0" y="0"/>
                      </a:ln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260" y="150"/>
                      </a:lnTo>
                      <a:close/>
                    </a:path>
                  </a:pathLst>
                </a:cu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9" name="Freeform 52"/>
                <p:cNvSpPr/>
                <p:nvPr/>
              </p:nvSpPr>
              <p:spPr bwMode="auto">
                <a:xfrm>
                  <a:off x="3413126" y="3765550"/>
                  <a:ext cx="508000" cy="292100"/>
                </a:xfrm>
                <a:custGeom>
                  <a:avLst/>
                  <a:gdLst>
                    <a:gd name="T0" fmla="*/ 0 w 320"/>
                    <a:gd name="T1" fmla="*/ 0 h 184"/>
                    <a:gd name="T2" fmla="*/ 0 w 320"/>
                    <a:gd name="T3" fmla="*/ 184 h 184"/>
                    <a:gd name="T4" fmla="*/ 320 w 320"/>
                    <a:gd name="T5" fmla="*/ 0 h 184"/>
                    <a:gd name="T6" fmla="*/ 320 w 320"/>
                    <a:gd name="T7" fmla="*/ 0 h 184"/>
                    <a:gd name="T8" fmla="*/ 0 w 320"/>
                    <a:gd name="T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0" y="0"/>
                      </a:moveTo>
                      <a:lnTo>
                        <a:pt x="0" y="184"/>
                      </a:lnTo>
                      <a:lnTo>
                        <a:pt x="320" y="0"/>
                      </a:lnTo>
                      <a:lnTo>
                        <a:pt x="3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7" name="Group 31"/>
              <p:cNvGrpSpPr/>
              <p:nvPr/>
            </p:nvGrpSpPr>
            <p:grpSpPr>
              <a:xfrm>
                <a:off x="5460858" y="2305049"/>
                <a:ext cx="508001" cy="584199"/>
                <a:chOff x="3921126" y="2305050"/>
                <a:chExt cx="508000" cy="584200"/>
              </a:xfrm>
            </p:grpSpPr>
            <p:sp>
              <p:nvSpPr>
                <p:cNvPr id="26" name="Freeform 55"/>
                <p:cNvSpPr/>
                <p:nvPr/>
              </p:nvSpPr>
              <p:spPr bwMode="auto">
                <a:xfrm>
                  <a:off x="3921126" y="23050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32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184 h 184"/>
                    <a:gd name="T8" fmla="*/ 0 w 320"/>
                    <a:gd name="T9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0" y="184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7" name="Freeform 56"/>
                <p:cNvSpPr/>
                <p:nvPr/>
              </p:nvSpPr>
              <p:spPr bwMode="auto">
                <a:xfrm>
                  <a:off x="3921126" y="2597150"/>
                  <a:ext cx="508000" cy="292100"/>
                </a:xfrm>
                <a:custGeom>
                  <a:avLst/>
                  <a:gdLst>
                    <a:gd name="T0" fmla="*/ 0 w 320"/>
                    <a:gd name="T1" fmla="*/ 0 h 184"/>
                    <a:gd name="T2" fmla="*/ 32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20" h="184">
                      <a:moveTo>
                        <a:pt x="0" y="0"/>
                      </a:move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8" name="Group 32"/>
              <p:cNvGrpSpPr/>
              <p:nvPr/>
            </p:nvGrpSpPr>
            <p:grpSpPr>
              <a:xfrm>
                <a:off x="4952858" y="2597150"/>
                <a:ext cx="1016000" cy="584200"/>
                <a:chOff x="3413126" y="2597150"/>
                <a:chExt cx="1016000" cy="584200"/>
              </a:xfrm>
            </p:grpSpPr>
            <p:sp>
              <p:nvSpPr>
                <p:cNvPr id="22" name="Freeform 58"/>
                <p:cNvSpPr/>
                <p:nvPr/>
              </p:nvSpPr>
              <p:spPr bwMode="auto">
                <a:xfrm>
                  <a:off x="3413126" y="25971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0 w 320"/>
                    <a:gd name="T3" fmla="*/ 184 h 184"/>
                    <a:gd name="T4" fmla="*/ 320 w 320"/>
                    <a:gd name="T5" fmla="*/ 184 h 184"/>
                    <a:gd name="T6" fmla="*/ 320 w 320"/>
                    <a:gd name="T7" fmla="*/ 0 h 184"/>
                    <a:gd name="T8" fmla="*/ 320 w 320"/>
                    <a:gd name="T9" fmla="*/ 0 h 184"/>
                    <a:gd name="T10" fmla="*/ 0 w 320"/>
                    <a:gd name="T11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320" y="0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3" name="Freeform 59"/>
                <p:cNvSpPr/>
                <p:nvPr/>
              </p:nvSpPr>
              <p:spPr bwMode="auto">
                <a:xfrm>
                  <a:off x="3921126" y="28892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  <a:gd name="T8" fmla="*/ 0 w 320"/>
                    <a:gd name="T9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4" name="Freeform 60"/>
                <p:cNvSpPr/>
                <p:nvPr/>
              </p:nvSpPr>
              <p:spPr bwMode="auto">
                <a:xfrm>
                  <a:off x="3413126" y="2889250"/>
                  <a:ext cx="508000" cy="292100"/>
                </a:xfrm>
                <a:custGeom>
                  <a:avLst/>
                  <a:gdLst>
                    <a:gd name="T0" fmla="*/ 78 w 320"/>
                    <a:gd name="T1" fmla="*/ 44 h 184"/>
                    <a:gd name="T2" fmla="*/ 320 w 320"/>
                    <a:gd name="T3" fmla="*/ 184 h 184"/>
                    <a:gd name="T4" fmla="*/ 320 w 320"/>
                    <a:gd name="T5" fmla="*/ 0 h 184"/>
                    <a:gd name="T6" fmla="*/ 0 w 320"/>
                    <a:gd name="T7" fmla="*/ 0 h 184"/>
                    <a:gd name="T8" fmla="*/ 78 w 320"/>
                    <a:gd name="T9" fmla="*/ 4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0" h="184">
                      <a:moveTo>
                        <a:pt x="78" y="44"/>
                      </a:moveTo>
                      <a:lnTo>
                        <a:pt x="320" y="184"/>
                      </a:ln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78" y="44"/>
                      </a:lnTo>
                      <a:close/>
                    </a:path>
                  </a:pathLst>
                </a:custGeom>
                <a:solidFill>
                  <a:schemeClr val="accent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5" name="Freeform 62"/>
                <p:cNvSpPr/>
                <p:nvPr/>
              </p:nvSpPr>
              <p:spPr bwMode="auto">
                <a:xfrm>
                  <a:off x="3921126" y="2597150"/>
                  <a:ext cx="508000" cy="292100"/>
                </a:xfrm>
                <a:custGeom>
                  <a:avLst/>
                  <a:gdLst>
                    <a:gd name="T0" fmla="*/ 0 w 320"/>
                    <a:gd name="T1" fmla="*/ 0 h 184"/>
                    <a:gd name="T2" fmla="*/ 0 w 320"/>
                    <a:gd name="T3" fmla="*/ 184 h 184"/>
                    <a:gd name="T4" fmla="*/ 320 w 320"/>
                    <a:gd name="T5" fmla="*/ 184 h 184"/>
                    <a:gd name="T6" fmla="*/ 320 w 320"/>
                    <a:gd name="T7" fmla="*/ 184 h 184"/>
                    <a:gd name="T8" fmla="*/ 0 w 320"/>
                    <a:gd name="T9" fmla="*/ 0 h 184"/>
                    <a:gd name="T10" fmla="*/ 0 w 320"/>
                    <a:gd name="T1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0" y="0"/>
                      </a:moveTo>
                      <a:lnTo>
                        <a:pt x="0" y="184"/>
                      </a:lnTo>
                      <a:lnTo>
                        <a:pt x="320" y="184"/>
                      </a:lnTo>
                      <a:lnTo>
                        <a:pt x="320" y="18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  <p:grpSp>
            <p:nvGrpSpPr>
              <p:cNvPr id="19" name="Group 33"/>
              <p:cNvGrpSpPr/>
              <p:nvPr/>
            </p:nvGrpSpPr>
            <p:grpSpPr>
              <a:xfrm>
                <a:off x="4952861" y="2305051"/>
                <a:ext cx="1016001" cy="292100"/>
                <a:chOff x="3413126" y="2305050"/>
                <a:chExt cx="1016000" cy="292100"/>
              </a:xfrm>
            </p:grpSpPr>
            <p:sp>
              <p:nvSpPr>
                <p:cNvPr id="20" name="Freeform 65"/>
                <p:cNvSpPr/>
                <p:nvPr/>
              </p:nvSpPr>
              <p:spPr bwMode="auto">
                <a:xfrm>
                  <a:off x="3413126" y="2305050"/>
                  <a:ext cx="508000" cy="292100"/>
                </a:xfrm>
                <a:custGeom>
                  <a:avLst/>
                  <a:gdLst>
                    <a:gd name="T0" fmla="*/ 320 w 320"/>
                    <a:gd name="T1" fmla="*/ 0 h 184"/>
                    <a:gd name="T2" fmla="*/ 0 w 320"/>
                    <a:gd name="T3" fmla="*/ 0 h 184"/>
                    <a:gd name="T4" fmla="*/ 0 w 320"/>
                    <a:gd name="T5" fmla="*/ 0 h 184"/>
                    <a:gd name="T6" fmla="*/ 256 w 320"/>
                    <a:gd name="T7" fmla="*/ 148 h 184"/>
                    <a:gd name="T8" fmla="*/ 320 w 320"/>
                    <a:gd name="T9" fmla="*/ 184 h 184"/>
                    <a:gd name="T10" fmla="*/ 320 w 320"/>
                    <a:gd name="T1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0" h="184">
                      <a:moveTo>
                        <a:pt x="32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56" y="148"/>
                      </a:lnTo>
                      <a:lnTo>
                        <a:pt x="320" y="184"/>
                      </a:lnTo>
                      <a:lnTo>
                        <a:pt x="320" y="0"/>
                      </a:lnTo>
                      <a:close/>
                    </a:path>
                  </a:pathLst>
                </a:custGeom>
                <a:solidFill>
                  <a:schemeClr val="accent1">
                    <a:alpha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  <p:sp>
              <p:nvSpPr>
                <p:cNvPr id="21" name="Freeform 66"/>
                <p:cNvSpPr/>
                <p:nvPr/>
              </p:nvSpPr>
              <p:spPr bwMode="auto">
                <a:xfrm>
                  <a:off x="3921126" y="2305050"/>
                  <a:ext cx="508000" cy="292100"/>
                </a:xfrm>
                <a:custGeom>
                  <a:avLst/>
                  <a:gdLst>
                    <a:gd name="T0" fmla="*/ 0 w 320"/>
                    <a:gd name="T1" fmla="*/ 184 h 184"/>
                    <a:gd name="T2" fmla="*/ 0 w 320"/>
                    <a:gd name="T3" fmla="*/ 184 h 184"/>
                    <a:gd name="T4" fmla="*/ 0 w 320"/>
                    <a:gd name="T5" fmla="*/ 184 h 184"/>
                    <a:gd name="T6" fmla="*/ 320 w 320"/>
                    <a:gd name="T7" fmla="*/ 0 h 184"/>
                    <a:gd name="T8" fmla="*/ 320 w 320"/>
                    <a:gd name="T9" fmla="*/ 0 h 184"/>
                    <a:gd name="T10" fmla="*/ 0 w 320"/>
                    <a:gd name="T11" fmla="*/ 0 h 184"/>
                    <a:gd name="T12" fmla="*/ 0 w 320"/>
                    <a:gd name="T13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0" h="184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320" y="0"/>
                      </a:lnTo>
                      <a:lnTo>
                        <a:pt x="320" y="0"/>
                      </a:lnTo>
                      <a:lnTo>
                        <a:pt x="0" y="0"/>
                      </a:lnTo>
                      <a:lnTo>
                        <a:pt x="0" y="184"/>
                      </a:lnTo>
                      <a:close/>
                    </a:path>
                  </a:pathLst>
                </a:custGeom>
                <a:solidFill>
                  <a:schemeClr val="accent1">
                    <a:alpha val="9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pPr lvl="0"/>
                  <a:endParaRPr lang="en-US"/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795" dirty="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7344" y="1186188"/>
            <a:ext cx="9644063" cy="2366150"/>
          </a:xfrm>
        </p:spPr>
        <p:txBody>
          <a:bodyPr anchor="b">
            <a:normAutofit/>
          </a:bodyPr>
          <a:lstStyle>
            <a:lvl1pPr algn="ctr">
              <a:defRPr sz="10020"/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7344" y="3649443"/>
            <a:ext cx="9644063" cy="1746216"/>
          </a:xfrm>
        </p:spPr>
        <p:txBody>
          <a:bodyPr>
            <a:normAutofit/>
          </a:bodyPr>
          <a:lstStyle>
            <a:lvl1pPr marL="0" indent="0" algn="ctr">
              <a:buNone/>
              <a:defRPr sz="4745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6990" indent="0" algn="ctr">
              <a:buNone/>
              <a:defRPr sz="1685"/>
            </a:lvl9pPr>
          </a:lstStyle>
          <a:p>
            <a:r>
              <a:rPr lang="zh-CN" altLang="en-US" dirty="0"/>
              <a:t>单击此处编辑副标题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747876" y="3620818"/>
            <a:ext cx="9363002" cy="0"/>
          </a:xfrm>
          <a:prstGeom prst="line">
            <a:avLst/>
          </a:prstGeom>
          <a:ln w="285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60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3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0">
                <a:solidFill>
                  <a:schemeClr val="tx1">
                    <a:tint val="75000"/>
                  </a:schemeClr>
                </a:solidFill>
              </a:defRPr>
            </a:lvl1pPr>
            <a:lvl2pPr marL="481965" indent="0">
              <a:buNone/>
              <a:defRPr sz="2110">
                <a:solidFill>
                  <a:schemeClr val="tx1">
                    <a:tint val="75000"/>
                  </a:schemeClr>
                </a:solidFill>
              </a:defRPr>
            </a:lvl2pPr>
            <a:lvl3pPr marL="9645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44653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4pPr>
            <a:lvl5pPr marL="19284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5pPr>
            <a:lvl6pPr marL="241109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6pPr>
            <a:lvl7pPr marL="289306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7pPr>
            <a:lvl8pPr marL="3375025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8pPr>
            <a:lvl9pPr marL="3856990" indent="0">
              <a:buNone/>
              <a:defRPr sz="16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48AE-85DD-42A4-AD46-44D9FA4690CE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22E4-28B0-46FC-90F8-74A2CF33BC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2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70" y="695"/>
            <a:ext cx="12854013" cy="723126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1015" y="1817042"/>
            <a:ext cx="12857163" cy="5415608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flipH="1">
            <a:off x="4917394" y="5149622"/>
            <a:ext cx="7940563" cy="2082582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7430667" y="446"/>
            <a:ext cx="5427289" cy="1815654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1B2F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6"/>
          <p:cNvSpPr txBox="1"/>
          <p:nvPr/>
        </p:nvSpPr>
        <p:spPr>
          <a:xfrm>
            <a:off x="300883" y="3487974"/>
            <a:ext cx="288748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US" sz="8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0883" y="5228309"/>
            <a:ext cx="7416824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cap="all" dirty="0" smtClean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教师</a:t>
            </a:r>
            <a:r>
              <a:rPr lang="zh-CN" altLang="en-US" sz="4000" cap="all" dirty="0">
                <a:solidFill>
                  <a:schemeClr val="bg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考评操作手册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0883" y="6029797"/>
            <a:ext cx="389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玄武区教师发展中心    </a:t>
            </a:r>
            <a:r>
              <a:rPr lang="en-US" altLang="zh-CN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2018</a:t>
            </a:r>
            <a:r>
              <a:rPr lang="zh-CN" altLang="en-US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月</a:t>
            </a:r>
            <a:endParaRPr lang="en-US" altLang="zh-CN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49" grpId="0"/>
      <p:bldP spid="49" grpId="1"/>
      <p:bldP spid="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第一步：登录自评（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微信端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  <a:cs typeface="+mn-ea"/>
                <a:sym typeface="+mn-ea"/>
              </a:rPr>
              <a:t>在微信中按照下图进行操作，若无法登陆，请联系QQ：3003787030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4" name="图片 3" descr="QQ截图201811290956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4839" y="2040255"/>
            <a:ext cx="9154160" cy="51923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第二步：核对个人信息（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电脑端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  <a:endParaRPr lang="zh-CN" altLang="en-US" sz="3200" dirty="0">
              <a:solidFill>
                <a:schemeClr val="accent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 dirty="0" smtClean="0">
                <a:latin typeface="+mn-ea"/>
                <a:cs typeface="+mn-ea"/>
                <a:sym typeface="+mn-ea"/>
              </a:rPr>
              <a:t>    在</a:t>
            </a:r>
            <a:r>
              <a:rPr lang="en-US" altLang="zh-CN" sz="3200" dirty="0"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 dirty="0">
                <a:latin typeface="+mn-ea"/>
                <a:cs typeface="+mn-ea"/>
                <a:sym typeface="+mn-ea"/>
              </a:rPr>
              <a:t>用户信息</a:t>
            </a:r>
            <a:r>
              <a:rPr lang="en-US" altLang="zh-CN" sz="3200" dirty="0">
                <a:latin typeface="+mn-ea"/>
                <a:cs typeface="+mn-ea"/>
                <a:sym typeface="+mn-ea"/>
              </a:rPr>
              <a:t>”</a:t>
            </a:r>
            <a:r>
              <a:rPr lang="zh-CN" altLang="en-US" sz="3200" dirty="0">
                <a:latin typeface="+mn-ea"/>
                <a:cs typeface="+mn-ea"/>
                <a:sym typeface="+mn-ea"/>
              </a:rPr>
              <a:t>中核对自己的姓名、手机号、所在单位、人事单位以及主教课程是否正确，若不正确，请联系学校管理员修改后方可进入下一步操作。</a:t>
            </a:r>
            <a:endParaRPr lang="zh-CN" altLang="en-US" sz="3200" dirty="0">
              <a:solidFill>
                <a:schemeClr val="bg1"/>
              </a:solidFill>
              <a:latin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6" name="图片 5" descr="QQ截图201811290946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6807" y="3410562"/>
            <a:ext cx="10058400" cy="37852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84344" y="270555"/>
            <a:ext cx="11090063" cy="139797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第二步：核对个人信息（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微信端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5" name="图片 4" descr="QQ截图201811291001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9480" y="1334770"/>
            <a:ext cx="7997825" cy="57169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84344" y="694576"/>
            <a:ext cx="11090063" cy="719438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95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教师类型说明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1286" y="1414014"/>
            <a:ext cx="11363297" cy="515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教师类型分为：</a:t>
            </a:r>
            <a:endParaRPr lang="en-US" altLang="zh-CN" sz="2110" dirty="0"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</a:endParaRP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1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、普通教师（学科</a:t>
            </a:r>
            <a:r>
              <a:rPr lang="zh-CN" altLang="en-US" sz="2110" dirty="0" smtClean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）           </a:t>
            </a:r>
            <a:r>
              <a:rPr lang="en-US" altLang="zh-CN" sz="2110" dirty="0" smtClean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2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、普通教师（德育）</a:t>
            </a: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3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、骨干教师（学科</a:t>
            </a:r>
            <a:r>
              <a:rPr lang="zh-CN" altLang="en-US" sz="2110" dirty="0" smtClean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）           </a:t>
            </a:r>
            <a:r>
              <a:rPr lang="en-US" altLang="zh-CN" sz="2110" dirty="0" smtClean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4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、骨干教师（德育）</a:t>
            </a:r>
          </a:p>
          <a:p>
            <a:pPr>
              <a:lnSpc>
                <a:spcPct val="130000"/>
              </a:lnSpc>
            </a:pP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骨干教师类型分为：</a:t>
            </a: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1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骨干教师（学科）：区青优、区学科带头人、市青优、市学科带头人、特级教师</a:t>
            </a: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2</a:t>
            </a: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、骨干教师（德育）：区德育优青、区德育带头人、市德育优青、市德育带头人、德育特级教师</a:t>
            </a:r>
          </a:p>
          <a:p>
            <a:pPr>
              <a:lnSpc>
                <a:spcPct val="130000"/>
              </a:lnSpc>
            </a:pPr>
            <a:r>
              <a:rPr lang="zh-CN" altLang="en-US" sz="2110" dirty="0"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备注：</a:t>
            </a:r>
            <a:endParaRPr lang="en-US" altLang="zh-CN" sz="2110" dirty="0"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</a:endParaRP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1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、去年已经维护的骨干证书系统会自动保留过来，请老师再次确认。</a:t>
            </a:r>
            <a:endParaRPr lang="en-US" altLang="zh-CN" sz="2110" dirty="0">
              <a:solidFill>
                <a:srgbClr val="FF0000"/>
              </a:solidFill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</a:endParaRP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2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、如果老师是双类型骨干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系统会根据级别自动识别最高荣誉来确定参评类型（学科</a:t>
            </a:r>
            <a:r>
              <a:rPr lang="en-US" altLang="zh-CN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/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德育）</a:t>
            </a:r>
            <a:endParaRPr lang="en-US" altLang="zh-CN" sz="2110" dirty="0">
              <a:solidFill>
                <a:srgbClr val="FF0000"/>
              </a:solidFill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  <a:sym typeface="+mn-ea"/>
            </a:endParaRPr>
          </a:p>
          <a:p>
            <a:pPr lvl="1">
              <a:lnSpc>
                <a:spcPct val="130000"/>
              </a:lnSpc>
            </a:pPr>
            <a:r>
              <a:rPr lang="en-US" altLang="zh-CN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3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、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</a:rPr>
              <a:t>如果老师是双类型骨干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且是平级，由老师自行选择本次参评类型（学科</a:t>
            </a:r>
            <a:r>
              <a:rPr lang="en-US" altLang="zh-CN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/</a:t>
            </a:r>
            <a:r>
              <a:rPr lang="zh-CN" altLang="en-US" sz="2110" dirty="0">
                <a:solidFill>
                  <a:srgbClr val="FF0000"/>
                </a:solidFill>
                <a:latin typeface="方正宋三简体" panose="02010601030101010101" pitchFamily="2" charset="-122"/>
                <a:ea typeface="方正宋三简体" panose="02010601030101010101" pitchFamily="2" charset="-122"/>
                <a:cs typeface="+mn-ea"/>
                <a:sym typeface="+mn-ea"/>
              </a:rPr>
              <a:t>德育）</a:t>
            </a:r>
            <a:endParaRPr lang="en-US" altLang="zh-CN" sz="2110" dirty="0"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  <a:sym typeface="+mn-ea"/>
            </a:endParaRPr>
          </a:p>
          <a:p>
            <a:pPr>
              <a:lnSpc>
                <a:spcPct val="130000"/>
              </a:lnSpc>
            </a:pPr>
            <a:endParaRPr lang="en-US" altLang="zh-CN" sz="2110" dirty="0">
              <a:latin typeface="方正宋三简体" panose="02010601030101010101" pitchFamily="2" charset="-122"/>
              <a:ea typeface="方正宋三简体" panose="02010601030101010101" pitchFamily="2" charset="-122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电脑端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4" name="图片 3" descr="QQ截图201811290949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870" y="1496060"/>
            <a:ext cx="10855960" cy="5431790"/>
          </a:xfrm>
          <a:prstGeom prst="rect">
            <a:avLst/>
          </a:prstGeom>
        </p:spPr>
      </p:pic>
      <p:sp>
        <p:nvSpPr>
          <p:cNvPr id="7" name="对话气泡: 圆角矩形 6"/>
          <p:cNvSpPr/>
          <p:nvPr/>
        </p:nvSpPr>
        <p:spPr>
          <a:xfrm>
            <a:off x="7914640" y="2738755"/>
            <a:ext cx="4060190" cy="1481455"/>
          </a:xfrm>
          <a:prstGeom prst="wedgeRoundRectCallout">
            <a:avLst>
              <a:gd name="adj1" fmla="val 33123"/>
              <a:gd name="adj2" fmla="val -6787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</a:rPr>
              <a:t>个人信息核实正确后，点击</a:t>
            </a:r>
            <a:r>
              <a:rPr lang="en-US" altLang="zh-CN" sz="2800" dirty="0">
                <a:solidFill>
                  <a:schemeClr val="tx1"/>
                </a:solidFill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</a:rPr>
              <a:t>编辑</a:t>
            </a:r>
            <a:r>
              <a:rPr lang="en-US" altLang="zh-CN" sz="2800" dirty="0">
                <a:solidFill>
                  <a:schemeClr val="tx1"/>
                </a:solidFill>
              </a:rPr>
              <a:t>”</a:t>
            </a:r>
            <a:r>
              <a:rPr lang="zh-CN" altLang="zh-CN" sz="2800" dirty="0">
                <a:solidFill>
                  <a:schemeClr val="tx1"/>
                </a:solidFill>
              </a:rPr>
              <a:t>按钮，修改骨干信息。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61929" y="16743"/>
            <a:ext cx="12908762" cy="721372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3169325" y="4001642"/>
            <a:ext cx="3977958" cy="1473318"/>
          </a:xfrm>
          <a:prstGeom prst="wedgeRoundRectCallout">
            <a:avLst>
              <a:gd name="adj1" fmla="val -39023"/>
              <a:gd name="adj2" fmla="val -7179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点击</a:t>
            </a:r>
            <a:r>
              <a:rPr lang="en-US" altLang="zh-CN" sz="2955" dirty="0">
                <a:solidFill>
                  <a:schemeClr val="tx1"/>
                </a:solidFill>
              </a:rPr>
              <a:t>“+”</a:t>
            </a:r>
            <a:r>
              <a:rPr lang="zh-CN" altLang="en-US" sz="2955" dirty="0">
                <a:solidFill>
                  <a:schemeClr val="tx1"/>
                </a:solidFill>
              </a:rPr>
              <a:t>填写骨干教师类型详细数据。</a:t>
            </a:r>
          </a:p>
        </p:txBody>
      </p:sp>
      <p:sp>
        <p:nvSpPr>
          <p:cNvPr id="4" name="对话气泡: 圆角矩形 3"/>
          <p:cNvSpPr/>
          <p:nvPr/>
        </p:nvSpPr>
        <p:spPr>
          <a:xfrm>
            <a:off x="7147283" y="2441020"/>
            <a:ext cx="3398676" cy="1278438"/>
          </a:xfrm>
          <a:prstGeom prst="wedgeRoundRectCallout">
            <a:avLst>
              <a:gd name="adj1" fmla="val -55866"/>
              <a:gd name="adj2" fmla="val -14995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375" dirty="0">
                <a:solidFill>
                  <a:schemeClr val="tx1"/>
                </a:solidFill>
              </a:rPr>
              <a:t>在下拉框中</a:t>
            </a:r>
            <a:r>
              <a:rPr lang="zh-CN" altLang="en-US" sz="3375" dirty="0" smtClean="0">
                <a:solidFill>
                  <a:schemeClr val="tx1"/>
                </a:solidFill>
              </a:rPr>
              <a:t>选择教师</a:t>
            </a:r>
            <a:r>
              <a:rPr lang="zh-CN" altLang="en-US" sz="3375" dirty="0">
                <a:solidFill>
                  <a:schemeClr val="tx1"/>
                </a:solidFill>
              </a:rPr>
              <a:t>类型。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25096" y="9744"/>
            <a:ext cx="12908762" cy="721372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305425" y="4092475"/>
            <a:ext cx="3977958" cy="1751239"/>
          </a:xfrm>
          <a:prstGeom prst="wedgeRoundRectCallout">
            <a:avLst>
              <a:gd name="adj1" fmla="val 19259"/>
              <a:gd name="adj2" fmla="val -58565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选择骨干类型，上报骨干证书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94209" y="736005"/>
            <a:ext cx="3096865" cy="350242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微信端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4" name="图片 3" descr="QQ截图201811291004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0175" y="1336675"/>
            <a:ext cx="10058400" cy="57003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84344" y="762885"/>
            <a:ext cx="11090063" cy="719438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95" dirty="0">
                <a:solidFill>
                  <a:schemeClr val="accent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双类型骨干教师且平级说明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7727" y="1482023"/>
            <a:ext cx="11363297" cy="93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10" dirty="0">
                <a:solidFill>
                  <a:schemeClr val="bg1"/>
                </a:solidFill>
                <a:latin typeface="+mn-ea"/>
                <a:cs typeface="+mn-ea"/>
              </a:rPr>
              <a:t>如果老师是双类型骨干</a:t>
            </a:r>
            <a:r>
              <a:rPr lang="zh-CN" altLang="en-US" sz="2110" dirty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且是平级，</a:t>
            </a:r>
            <a:r>
              <a:rPr lang="zh-CN" altLang="en-US" sz="2110" dirty="0">
                <a:solidFill>
                  <a:schemeClr val="bg1"/>
                </a:solidFill>
                <a:latin typeface="+mn-ea"/>
                <a:cs typeface="+mn-ea"/>
              </a:rPr>
              <a:t>比如即是区学科带头人又是区德育带头人，系统在编辑骨干信息页面可以自行选择“最高荣誉”设定本次参评类型（学科</a:t>
            </a:r>
            <a:r>
              <a:rPr lang="en-US" altLang="zh-CN" sz="2110" dirty="0">
                <a:solidFill>
                  <a:schemeClr val="bg1"/>
                </a:solidFill>
                <a:latin typeface="+mn-ea"/>
                <a:cs typeface="+mn-ea"/>
              </a:rPr>
              <a:t>/</a:t>
            </a:r>
            <a:r>
              <a:rPr lang="zh-CN" altLang="en-US" sz="2110" dirty="0">
                <a:solidFill>
                  <a:schemeClr val="bg1"/>
                </a:solidFill>
                <a:latin typeface="+mn-ea"/>
                <a:cs typeface="+mn-ea"/>
              </a:rPr>
              <a:t>德育）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55" y="1816125"/>
            <a:ext cx="8728283" cy="447490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第四步：信息上报（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电脑端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4" name="图片 3" descr="QQ截图201811291006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500" y="1496060"/>
            <a:ext cx="11970385" cy="494855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406650" y="4092575"/>
            <a:ext cx="3978275" cy="1417955"/>
          </a:xfrm>
          <a:prstGeom prst="wedgeRoundRectCallout">
            <a:avLst>
              <a:gd name="adj1" fmla="val -70362"/>
              <a:gd name="adj2" fmla="val -7262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骨干信息完成后，点击左侧</a:t>
            </a:r>
            <a:r>
              <a:rPr lang="en-US" altLang="zh-CN" sz="2955" dirty="0">
                <a:solidFill>
                  <a:schemeClr val="tx1"/>
                </a:solidFill>
              </a:rPr>
              <a:t>“</a:t>
            </a:r>
            <a:r>
              <a:rPr lang="zh-CN" altLang="en-US" sz="2955" dirty="0">
                <a:solidFill>
                  <a:schemeClr val="tx1"/>
                </a:solidFill>
              </a:rPr>
              <a:t>信息上报</a:t>
            </a:r>
            <a:r>
              <a:rPr lang="en-US" altLang="zh-CN" sz="2955" dirty="0">
                <a:solidFill>
                  <a:schemeClr val="tx1"/>
                </a:solidFill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几</a:t>
            </a:r>
            <a:r>
              <a:rPr lang="zh-CN" altLang="en-US" b="1" dirty="0" smtClean="0"/>
              <a:t>点说明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所有一线教师必须参与考核，所有分值有相应材料佐证（拍照上传），必须保证材料真实有效</a:t>
            </a:r>
            <a:endParaRPr lang="zh-CN" altLang="zh-CN" dirty="0"/>
          </a:p>
          <a:p>
            <a:r>
              <a:rPr lang="zh-CN" altLang="en-US" b="1" dirty="0" smtClean="0"/>
              <a:t>骨干教师参加区级考评，普通教师录入信息，参加校评</a:t>
            </a:r>
            <a:endParaRPr lang="en-US" altLang="zh-CN" b="1" dirty="0" smtClean="0"/>
          </a:p>
          <a:p>
            <a:r>
              <a:rPr lang="zh-CN" altLang="zh-CN" b="1" dirty="0" smtClean="0"/>
              <a:t>未</a:t>
            </a:r>
            <a:r>
              <a:rPr lang="zh-CN" altLang="zh-CN" b="1" dirty="0"/>
              <a:t>发证书的请书面说明情况：时间，地点，内容，证明人（区教研员），学校公章，拍照上传</a:t>
            </a:r>
            <a:endParaRPr lang="zh-CN" altLang="zh-CN" dirty="0"/>
          </a:p>
          <a:p>
            <a:r>
              <a:rPr lang="zh-CN" altLang="zh-CN" b="1" dirty="0"/>
              <a:t>时间节点</a:t>
            </a:r>
            <a:r>
              <a:rPr lang="zh-CN" altLang="zh-CN" b="1" dirty="0" smtClean="0"/>
              <a:t>：</a:t>
            </a:r>
            <a:r>
              <a:rPr lang="en-US" altLang="zh-CN" b="1" dirty="0">
                <a:solidFill>
                  <a:srgbClr val="FF0000"/>
                </a:solidFill>
              </a:rPr>
              <a:t>2018</a:t>
            </a:r>
            <a:r>
              <a:rPr lang="zh-CN" altLang="zh-CN" b="1" dirty="0">
                <a:solidFill>
                  <a:srgbClr val="FF0000"/>
                </a:solidFill>
              </a:rPr>
              <a:t>年</a:t>
            </a:r>
            <a:r>
              <a:rPr lang="en-US" altLang="zh-CN" b="1" dirty="0">
                <a:solidFill>
                  <a:srgbClr val="FF0000"/>
                </a:solidFill>
              </a:rPr>
              <a:t>12</a:t>
            </a:r>
            <a:r>
              <a:rPr lang="zh-CN" altLang="zh-CN" b="1" dirty="0">
                <a:solidFill>
                  <a:srgbClr val="FF0000"/>
                </a:solidFill>
              </a:rPr>
              <a:t>月</a:t>
            </a:r>
            <a:r>
              <a:rPr lang="en-US" altLang="zh-CN" b="1" dirty="0">
                <a:solidFill>
                  <a:srgbClr val="FF0000"/>
                </a:solidFill>
              </a:rPr>
              <a:t>21</a:t>
            </a:r>
            <a:r>
              <a:rPr lang="zh-CN" altLang="zh-CN" b="1" dirty="0">
                <a:solidFill>
                  <a:srgbClr val="FF0000"/>
                </a:solidFill>
              </a:rPr>
              <a:t>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403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sym typeface="+mn-ea"/>
              </a:rPr>
              <a:t>学科考评上报内容</a:t>
            </a:r>
            <a:endParaRPr lang="zh-CN" altLang="en-US" dirty="0">
              <a:solidFill>
                <a:schemeClr val="accent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5" name="图片 4" descr="QQ截图201811291009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555" y="1496060"/>
            <a:ext cx="11090275" cy="53409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31123" y="21431"/>
            <a:ext cx="12908762" cy="721372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907170" y="2656659"/>
            <a:ext cx="377705" cy="3562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话气泡: 圆角矩形 15"/>
          <p:cNvSpPr/>
          <p:nvPr/>
        </p:nvSpPr>
        <p:spPr>
          <a:xfrm>
            <a:off x="5997234" y="1789890"/>
            <a:ext cx="4526636" cy="1333710"/>
          </a:xfrm>
          <a:prstGeom prst="wedgeRoundRectCallout">
            <a:avLst>
              <a:gd name="adj1" fmla="val -64300"/>
              <a:gd name="adj2" fmla="val 25341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2</a:t>
            </a:r>
            <a:r>
              <a:rPr lang="zh-CN" altLang="en-US" sz="3375" dirty="0">
                <a:solidFill>
                  <a:schemeClr val="tx1"/>
                </a:solidFill>
              </a:rPr>
              <a:t>、单击“增加”按钮可以增加一项信息。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4379072" y="3291358"/>
            <a:ext cx="4526636" cy="1350931"/>
          </a:xfrm>
          <a:prstGeom prst="wedgeRoundRectCallout">
            <a:avLst>
              <a:gd name="adj1" fmla="val -52316"/>
              <a:gd name="adj2" fmla="val -42318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1</a:t>
            </a:r>
            <a:r>
              <a:rPr lang="zh-CN" altLang="en-US" sz="3375" dirty="0">
                <a:solidFill>
                  <a:schemeClr val="tx1"/>
                </a:solidFill>
              </a:rPr>
              <a:t>、例如，单击“专业研修”。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46526" y="21431"/>
            <a:ext cx="12908762" cy="7213720"/>
          </a:xfrm>
          <a:prstGeom prst="rect">
            <a:avLst/>
          </a:prstGeom>
        </p:spPr>
      </p:pic>
      <p:sp>
        <p:nvSpPr>
          <p:cNvPr id="15" name="对话气泡: 圆角矩形 14"/>
          <p:cNvSpPr/>
          <p:nvPr/>
        </p:nvSpPr>
        <p:spPr>
          <a:xfrm>
            <a:off x="7957246" y="1012402"/>
            <a:ext cx="4775251" cy="1006523"/>
          </a:xfrm>
          <a:prstGeom prst="wedgeRoundRectCallout">
            <a:avLst>
              <a:gd name="adj1" fmla="val -53638"/>
              <a:gd name="adj2" fmla="val 3385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1</a:t>
            </a:r>
            <a:r>
              <a:rPr lang="zh-CN" altLang="en-US" sz="3375" dirty="0">
                <a:solidFill>
                  <a:schemeClr val="tx1"/>
                </a:solidFill>
              </a:rPr>
              <a:t>、依次填写相关信息；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6153505" y="3412474"/>
            <a:ext cx="5391726" cy="1403476"/>
          </a:xfrm>
          <a:prstGeom prst="wedgeRoundRectCallout">
            <a:avLst>
              <a:gd name="adj1" fmla="val -52316"/>
              <a:gd name="adj2" fmla="val -42318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2</a:t>
            </a:r>
            <a:r>
              <a:rPr lang="zh-CN" altLang="en-US" sz="3375" dirty="0">
                <a:solidFill>
                  <a:schemeClr val="tx1"/>
                </a:solidFill>
              </a:rPr>
              <a:t>、新增内容中标红点的内容为必填项；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  <p:sp>
        <p:nvSpPr>
          <p:cNvPr id="4" name="对话气泡: 圆角矩形 2"/>
          <p:cNvSpPr/>
          <p:nvPr/>
        </p:nvSpPr>
        <p:spPr>
          <a:xfrm>
            <a:off x="4405572" y="5427166"/>
            <a:ext cx="4004745" cy="1228211"/>
          </a:xfrm>
          <a:prstGeom prst="wedgeRoundRectCallout">
            <a:avLst>
              <a:gd name="adj1" fmla="val 53662"/>
              <a:gd name="adj2" fmla="val 25011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sz="3375" dirty="0">
                <a:solidFill>
                  <a:schemeClr val="tx1"/>
                </a:solidFill>
                <a:sym typeface="+mn-ea"/>
              </a:rPr>
              <a:t>、最后单击右下角“保存”按钮。</a:t>
            </a:r>
            <a:endParaRPr lang="zh-CN" altLang="en-US" sz="337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-61929" y="16743"/>
            <a:ext cx="12908762" cy="721372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145580" y="2789928"/>
            <a:ext cx="366990" cy="3301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话气泡: 圆角矩形 9"/>
          <p:cNvSpPr/>
          <p:nvPr/>
        </p:nvSpPr>
        <p:spPr>
          <a:xfrm>
            <a:off x="6209377" y="1192527"/>
            <a:ext cx="5228131" cy="2148271"/>
          </a:xfrm>
          <a:prstGeom prst="wedgeRoundRectCallout">
            <a:avLst>
              <a:gd name="adj1" fmla="val -60879"/>
              <a:gd name="adj2" fmla="val 31299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2</a:t>
            </a:r>
            <a:r>
              <a:rPr lang="zh-CN" altLang="en-US" sz="3375" dirty="0">
                <a:solidFill>
                  <a:schemeClr val="tx1"/>
                </a:solidFill>
              </a:rPr>
              <a:t>、如果信息有误，可以单击“修改”按钮，进入修改信息。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  <p:sp>
        <p:nvSpPr>
          <p:cNvPr id="5" name="对话气泡: 圆角矩形 3"/>
          <p:cNvSpPr/>
          <p:nvPr/>
        </p:nvSpPr>
        <p:spPr>
          <a:xfrm>
            <a:off x="4635606" y="4143182"/>
            <a:ext cx="5228131" cy="1704837"/>
          </a:xfrm>
          <a:prstGeom prst="wedgeRoundRectCallout">
            <a:avLst>
              <a:gd name="adj1" fmla="val -56104"/>
              <a:gd name="adj2" fmla="val 12228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375" dirty="0">
                <a:solidFill>
                  <a:schemeClr val="tx1"/>
                </a:solidFill>
              </a:rPr>
              <a:t>1</a:t>
            </a:r>
            <a:r>
              <a:rPr lang="zh-CN" altLang="en-US" sz="3375" dirty="0">
                <a:solidFill>
                  <a:schemeClr val="tx1"/>
                </a:solidFill>
              </a:rPr>
              <a:t>、添加了信息后，单击此类别，就可以看到添加的信息。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45856" y="21431"/>
            <a:ext cx="12908762" cy="7213720"/>
          </a:xfrm>
          <a:prstGeom prst="rect">
            <a:avLst/>
          </a:prstGeom>
        </p:spPr>
      </p:pic>
      <p:sp>
        <p:nvSpPr>
          <p:cNvPr id="5" name="对话气泡: 圆角矩形 4"/>
          <p:cNvSpPr/>
          <p:nvPr/>
        </p:nvSpPr>
        <p:spPr>
          <a:xfrm>
            <a:off x="5711894" y="4649176"/>
            <a:ext cx="3833262" cy="1153782"/>
          </a:xfrm>
          <a:prstGeom prst="wedgeRoundRectCallout">
            <a:avLst>
              <a:gd name="adj1" fmla="val 33264"/>
              <a:gd name="adj2" fmla="val 74618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375" dirty="0">
                <a:solidFill>
                  <a:schemeClr val="tx1"/>
                </a:solidFill>
              </a:rPr>
              <a:t>填写完一定要保存。</a:t>
            </a:r>
            <a:endParaRPr lang="en-US" altLang="zh-CN" sz="337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第四步：信息上报（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微信端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5" name="图片 4" descr="QQ截图201811291014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935" y="1379855"/>
            <a:ext cx="10058400" cy="5715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第五步：自评打分（电脑端）</a:t>
            </a:r>
            <a:endParaRPr lang="zh-CN" altLang="en-US" sz="3200" dirty="0">
              <a:solidFill>
                <a:schemeClr val="accent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4" name="图片 3" descr="QQ截图201811291019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7590" y="1303655"/>
            <a:ext cx="10782935" cy="5795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317" y="24779"/>
            <a:ext cx="12908762" cy="7213720"/>
          </a:xfrm>
          <a:prstGeom prst="rect">
            <a:avLst/>
          </a:prstGeom>
        </p:spPr>
      </p:pic>
      <p:sp>
        <p:nvSpPr>
          <p:cNvPr id="3" name="圆角矩形标注 5"/>
          <p:cNvSpPr/>
          <p:nvPr/>
        </p:nvSpPr>
        <p:spPr>
          <a:xfrm>
            <a:off x="8386879" y="1648873"/>
            <a:ext cx="2807913" cy="1050456"/>
          </a:xfrm>
          <a:prstGeom prst="wedgeRoundRectCallout">
            <a:avLst>
              <a:gd name="adj1" fmla="val -27652"/>
              <a:gd name="adj2" fmla="val 83105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对每一项自评打分。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31123" y="32146"/>
            <a:ext cx="12908762" cy="7213720"/>
          </a:xfrm>
          <a:prstGeom prst="rect">
            <a:avLst/>
          </a:prstGeom>
        </p:spPr>
      </p:pic>
      <p:sp>
        <p:nvSpPr>
          <p:cNvPr id="3" name="圆角矩形标注 5"/>
          <p:cNvSpPr/>
          <p:nvPr/>
        </p:nvSpPr>
        <p:spPr>
          <a:xfrm>
            <a:off x="8587116" y="2052409"/>
            <a:ext cx="3290090" cy="1386258"/>
          </a:xfrm>
          <a:prstGeom prst="wedgeRoundRectCallout">
            <a:avLst>
              <a:gd name="adj1" fmla="val 14463"/>
              <a:gd name="adj2" fmla="val 72525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信息上报过的内容会自动打分。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6613" y="15404"/>
            <a:ext cx="12908762" cy="7213720"/>
          </a:xfrm>
          <a:prstGeom prst="rect">
            <a:avLst/>
          </a:prstGeom>
        </p:spPr>
      </p:pic>
      <p:sp>
        <p:nvSpPr>
          <p:cNvPr id="4" name="圆角矩形标注 5"/>
          <p:cNvSpPr/>
          <p:nvPr/>
        </p:nvSpPr>
        <p:spPr>
          <a:xfrm>
            <a:off x="5475546" y="4468746"/>
            <a:ext cx="3780877" cy="1386258"/>
          </a:xfrm>
          <a:prstGeom prst="wedgeRoundRectCallout">
            <a:avLst>
              <a:gd name="adj1" fmla="val 6903"/>
              <a:gd name="adj2" fmla="val 73031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填写完毕，核对后，单击“保存”！</a:t>
            </a:r>
          </a:p>
        </p:txBody>
      </p:sp>
      <p:sp>
        <p:nvSpPr>
          <p:cNvPr id="5" name="矩形 4"/>
          <p:cNvSpPr/>
          <p:nvPr/>
        </p:nvSpPr>
        <p:spPr>
          <a:xfrm>
            <a:off x="6922553" y="6199414"/>
            <a:ext cx="617071" cy="4993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7484" y="1414014"/>
            <a:ext cx="11572875" cy="4773215"/>
          </a:xfrm>
        </p:spPr>
        <p:txBody>
          <a:bodyPr>
            <a:normAutofit/>
          </a:bodyPr>
          <a:lstStyle/>
          <a:p>
            <a:r>
              <a:rPr lang="zh-CN" altLang="en-US" sz="10000" b="1" dirty="0">
                <a:solidFill>
                  <a:srgbClr val="FF0000"/>
                </a:solidFill>
              </a:rPr>
              <a:t>请必须使用绑定微信的手机号</a:t>
            </a:r>
            <a:endParaRPr lang="zh-CN" altLang="en-US" sz="10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894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-25096" y="24779"/>
            <a:ext cx="12908762" cy="721372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8334546" y="4302279"/>
            <a:ext cx="3977959" cy="2014812"/>
          </a:xfrm>
          <a:prstGeom prst="wedgeRoundRectCallout">
            <a:avLst>
              <a:gd name="adj1" fmla="val 29802"/>
              <a:gd name="adj2" fmla="val -56403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955" dirty="0">
                <a:solidFill>
                  <a:schemeClr val="tx1"/>
                </a:solidFill>
              </a:rPr>
              <a:t>通过“修改自评”再次修改，或者“查看”自己的考核分数。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84344" y="308058"/>
            <a:ext cx="11090063" cy="139797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第五步：自评维护（微信端）</a:t>
            </a:r>
            <a:endParaRPr lang="zh-CN" altLang="en-US" sz="3200" dirty="0">
              <a:solidFill>
                <a:schemeClr val="accent1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8"/>
            <a:ext cx="11090063" cy="458938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endParaRPr lang="zh-CN" altLang="en-US" dirty="0">
              <a:solidFill>
                <a:schemeClr val="bg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dirty="0"/>
          </a:p>
          <a:p>
            <a:pPr marL="0" indent="0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5" name="图片 4" descr="QQ截图201811291020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5940" y="1200150"/>
            <a:ext cx="8987155" cy="60013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几</a:t>
            </a:r>
            <a:r>
              <a:rPr lang="zh-CN" altLang="en-US" b="1" dirty="0" smtClean="0"/>
              <a:t>点说明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5000" b="1" dirty="0"/>
              <a:t>专业</a:t>
            </a:r>
            <a:r>
              <a:rPr lang="zh-CN" altLang="zh-CN" sz="5000" b="1" dirty="0"/>
              <a:t>研修</a:t>
            </a:r>
            <a:r>
              <a:rPr lang="zh-CN" altLang="en-US" sz="5000" b="1" dirty="0"/>
              <a:t>：</a:t>
            </a:r>
            <a:r>
              <a:rPr lang="zh-CN" altLang="zh-CN" sz="5000" b="1" dirty="0"/>
              <a:t>必须输入规定教研活动次数，自己实际参加次数</a:t>
            </a:r>
            <a:r>
              <a:rPr lang="zh-CN" altLang="zh-CN" sz="5000" b="1" dirty="0"/>
              <a:t>，</a:t>
            </a:r>
            <a:r>
              <a:rPr lang="zh-CN" altLang="en-US" sz="5000" b="1" dirty="0"/>
              <a:t>（</a:t>
            </a:r>
            <a:r>
              <a:rPr lang="zh-CN" altLang="zh-CN" sz="5000" b="1" dirty="0"/>
              <a:t>上传教研活动卡</a:t>
            </a:r>
            <a:r>
              <a:rPr lang="zh-CN" altLang="zh-CN" sz="5000" b="1" dirty="0"/>
              <a:t>佐证</a:t>
            </a:r>
            <a:r>
              <a:rPr lang="zh-CN" altLang="en-US" sz="5000" b="1" dirty="0"/>
              <a:t>）</a:t>
            </a:r>
            <a:endParaRPr lang="zh-CN" altLang="en-US" sz="5000" b="1" dirty="0"/>
          </a:p>
          <a:p>
            <a:r>
              <a:rPr lang="zh-CN" altLang="en-US" sz="5000" b="1" dirty="0"/>
              <a:t>无卡：书面证明，学校公章</a:t>
            </a:r>
            <a:endParaRPr lang="zh-CN" alt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16219520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759" y="231949"/>
            <a:ext cx="11090275" cy="1397000"/>
          </a:xfrm>
        </p:spPr>
        <p:txBody>
          <a:bodyPr/>
          <a:lstStyle/>
          <a:p>
            <a:r>
              <a:rPr lang="zh-CN" altLang="en-US" b="1" dirty="0" smtClean="0"/>
              <a:t>公开课，讲座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7484" y="1262129"/>
            <a:ext cx="11572875" cy="5666563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4500" b="1" dirty="0"/>
              <a:t>1</a:t>
            </a:r>
            <a:r>
              <a:rPr lang="zh-CN" altLang="zh-CN" sz="4500" b="1" dirty="0"/>
              <a:t>、证书认定部门：科，教，培，电</a:t>
            </a:r>
          </a:p>
          <a:p>
            <a:r>
              <a:rPr lang="zh-CN" altLang="zh-CN" sz="4500" b="1" dirty="0"/>
              <a:t>非官方单位降级处理</a:t>
            </a:r>
          </a:p>
          <a:p>
            <a:r>
              <a:rPr lang="zh-CN" altLang="zh-CN" sz="4500" b="1" dirty="0"/>
              <a:t>南师大，晓庄学院等同区级</a:t>
            </a:r>
          </a:p>
          <a:p>
            <a:r>
              <a:rPr lang="zh-CN" altLang="zh-CN" sz="4500" b="1" dirty="0"/>
              <a:t>应邀外出按对方级别处理</a:t>
            </a:r>
          </a:p>
          <a:p>
            <a:r>
              <a:rPr lang="en-US" altLang="zh-CN" sz="4500" b="1" dirty="0"/>
              <a:t>2</a:t>
            </a:r>
            <a:r>
              <a:rPr lang="zh-CN" altLang="zh-CN" sz="4500" b="1" dirty="0"/>
              <a:t>、骨干教师无</a:t>
            </a:r>
            <a:r>
              <a:rPr lang="en-US" altLang="zh-CN" sz="4500" b="1" dirty="0">
                <a:solidFill>
                  <a:srgbClr val="FF0000"/>
                </a:solidFill>
              </a:rPr>
              <a:t>2</a:t>
            </a:r>
            <a:r>
              <a:rPr lang="zh-CN" altLang="zh-CN" sz="4500" b="1" dirty="0" smtClean="0"/>
              <a:t>节</a:t>
            </a:r>
            <a:r>
              <a:rPr lang="zh-CN" altLang="en-US" sz="4500" b="1" dirty="0"/>
              <a:t>区</a:t>
            </a:r>
            <a:r>
              <a:rPr lang="zh-CN" altLang="en-US" sz="4500" b="1" dirty="0" smtClean="0"/>
              <a:t>级（</a:t>
            </a:r>
            <a:r>
              <a:rPr lang="zh-CN" altLang="en-US" sz="4500" b="1" dirty="0"/>
              <a:t>校级</a:t>
            </a:r>
            <a:r>
              <a:rPr lang="zh-CN" altLang="en-US" sz="4500" b="1" dirty="0" smtClean="0"/>
              <a:t>）</a:t>
            </a:r>
            <a:r>
              <a:rPr lang="zh-CN" altLang="zh-CN" sz="4500" b="1" dirty="0" smtClean="0"/>
              <a:t>公开课</a:t>
            </a:r>
            <a:r>
              <a:rPr lang="zh-CN" altLang="zh-CN" sz="4500" b="1" dirty="0"/>
              <a:t>，电脑自动</a:t>
            </a:r>
            <a:r>
              <a:rPr lang="zh-CN" altLang="zh-CN" sz="4500" b="1" dirty="0" smtClean="0"/>
              <a:t>扣</a:t>
            </a:r>
            <a:r>
              <a:rPr lang="en-US" altLang="zh-CN" sz="4500" b="1" dirty="0" smtClean="0">
                <a:solidFill>
                  <a:srgbClr val="FF0000"/>
                </a:solidFill>
              </a:rPr>
              <a:t>10</a:t>
            </a:r>
            <a:r>
              <a:rPr lang="zh-CN" altLang="zh-CN" sz="4500" b="1" dirty="0" smtClean="0"/>
              <a:t>分</a:t>
            </a:r>
            <a:endParaRPr lang="zh-CN" altLang="zh-CN" sz="4500" b="1" dirty="0"/>
          </a:p>
          <a:p>
            <a:r>
              <a:rPr lang="en-US" altLang="zh-CN" sz="4500" b="1" dirty="0"/>
              <a:t>3</a:t>
            </a:r>
            <a:r>
              <a:rPr lang="zh-CN" altLang="zh-CN" sz="4500" b="1" dirty="0" smtClean="0"/>
              <a:t>、</a:t>
            </a:r>
            <a:r>
              <a:rPr lang="zh-CN" altLang="en-US" sz="4500" b="1" dirty="0" smtClean="0"/>
              <a:t>公开课</a:t>
            </a:r>
            <a:r>
              <a:rPr lang="zh-CN" altLang="zh-CN" sz="4500" b="1" dirty="0"/>
              <a:t>统计</a:t>
            </a:r>
            <a:r>
              <a:rPr lang="zh-CN" altLang="zh-CN" sz="4500" b="1" dirty="0"/>
              <a:t>不超过</a:t>
            </a:r>
            <a:r>
              <a:rPr lang="en-US" altLang="zh-CN" sz="4500" b="1" dirty="0">
                <a:solidFill>
                  <a:srgbClr val="FF0000"/>
                </a:solidFill>
              </a:rPr>
              <a:t>4</a:t>
            </a:r>
            <a:r>
              <a:rPr lang="zh-CN" altLang="zh-CN" sz="4500" b="1" dirty="0"/>
              <a:t>次（</a:t>
            </a:r>
            <a:r>
              <a:rPr lang="zh-CN" altLang="zh-CN" sz="4500" b="1" dirty="0"/>
              <a:t>其</a:t>
            </a:r>
            <a:r>
              <a:rPr lang="zh-CN" altLang="en-US" sz="4500" b="1" dirty="0"/>
              <a:t>中校级公开课</a:t>
            </a:r>
            <a:r>
              <a:rPr lang="zh-CN" altLang="zh-CN" sz="4500" b="1" dirty="0"/>
              <a:t>统计次数不</a:t>
            </a:r>
            <a:r>
              <a:rPr lang="zh-CN" altLang="zh-CN" sz="4500" b="1" dirty="0"/>
              <a:t>超过</a:t>
            </a:r>
            <a:r>
              <a:rPr lang="en-US" altLang="zh-CN" sz="4500" b="1" dirty="0">
                <a:solidFill>
                  <a:srgbClr val="FF0000"/>
                </a:solidFill>
              </a:rPr>
              <a:t>2</a:t>
            </a:r>
            <a:r>
              <a:rPr lang="zh-CN" altLang="zh-CN" sz="4500" b="1" dirty="0" smtClean="0"/>
              <a:t>次</a:t>
            </a:r>
            <a:r>
              <a:rPr lang="zh-CN" altLang="en-US" sz="4500" b="1" dirty="0" smtClean="0"/>
              <a:t>）</a:t>
            </a:r>
            <a:r>
              <a:rPr lang="zh-CN" altLang="en-US" sz="45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4500" b="1" dirty="0">
                <a:solidFill>
                  <a:srgbClr val="FF0000"/>
                </a:solidFill>
              </a:rPr>
              <a:t>校级讲座</a:t>
            </a:r>
            <a:endParaRPr lang="en-US" altLang="zh-CN" sz="4500" b="1" dirty="0">
              <a:solidFill>
                <a:srgbClr val="FF0000"/>
              </a:solidFill>
            </a:endParaRPr>
          </a:p>
          <a:p>
            <a:r>
              <a:rPr lang="zh-CN" altLang="en-US" sz="4500" b="1" dirty="0" smtClean="0"/>
              <a:t>证书</a:t>
            </a:r>
            <a:r>
              <a:rPr lang="zh-CN" altLang="en-US" sz="4500" b="1" dirty="0"/>
              <a:t>未发：书面证明</a:t>
            </a:r>
            <a:endParaRPr lang="en-US" altLang="zh-CN" sz="4500" b="1" dirty="0"/>
          </a:p>
        </p:txBody>
      </p:sp>
    </p:spTree>
    <p:extLst>
      <p:ext uri="{BB962C8B-B14F-4D97-AF65-F5344CB8AC3E}">
        <p14:creationId xmlns:p14="http://schemas.microsoft.com/office/powerpoint/2010/main" val="11607615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学生获奖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500" b="1" dirty="0"/>
              <a:t>证书上必须有指导教师姓名</a:t>
            </a:r>
            <a:endParaRPr lang="zh-CN" altLang="en-US" sz="4500" b="1" dirty="0"/>
          </a:p>
        </p:txBody>
      </p:sp>
    </p:spTree>
    <p:extLst>
      <p:ext uri="{BB962C8B-B14F-4D97-AF65-F5344CB8AC3E}">
        <p14:creationId xmlns:p14="http://schemas.microsoft.com/office/powerpoint/2010/main" val="650995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文章发表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500" b="1" dirty="0"/>
              <a:t>报纸类：中国教育报，中国</a:t>
            </a:r>
            <a:r>
              <a:rPr lang="zh-CN" altLang="zh-CN" sz="4500" b="1" dirty="0" smtClean="0"/>
              <a:t>教师</a:t>
            </a:r>
            <a:r>
              <a:rPr lang="zh-CN" altLang="en-US" sz="4500" b="1" dirty="0" smtClean="0"/>
              <a:t>报</a:t>
            </a:r>
            <a:r>
              <a:rPr lang="zh-CN" altLang="zh-CN" sz="4500" b="1" dirty="0" smtClean="0"/>
              <a:t>，</a:t>
            </a:r>
            <a:r>
              <a:rPr lang="zh-CN" altLang="zh-CN" sz="4500" b="1" dirty="0"/>
              <a:t>江苏教育部</a:t>
            </a:r>
          </a:p>
          <a:p>
            <a:r>
              <a:rPr lang="en-US" altLang="zh-CN" sz="4500" b="1" dirty="0"/>
              <a:t> </a:t>
            </a:r>
            <a:r>
              <a:rPr lang="zh-CN" altLang="zh-CN" sz="4500" b="1" dirty="0"/>
              <a:t>核心期刊</a:t>
            </a:r>
            <a:r>
              <a:rPr lang="zh-CN" altLang="zh-CN" sz="4500" b="1" dirty="0"/>
              <a:t>的依据：北大核心期刊导引</a:t>
            </a:r>
          </a:p>
          <a:p>
            <a:endParaRPr lang="zh-CN" altLang="en-US" sz="4500" b="1" dirty="0"/>
          </a:p>
        </p:txBody>
      </p:sp>
    </p:spTree>
    <p:extLst>
      <p:ext uri="{BB962C8B-B14F-4D97-AF65-F5344CB8AC3E}">
        <p14:creationId xmlns:p14="http://schemas.microsoft.com/office/powerpoint/2010/main" val="31189218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课题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500" b="1" dirty="0"/>
              <a:t>课题主持人</a:t>
            </a:r>
            <a:r>
              <a:rPr lang="zh-CN" altLang="zh-CN" sz="4500" b="1" dirty="0"/>
              <a:t>，核心组</a:t>
            </a:r>
            <a:r>
              <a:rPr lang="zh-CN" altLang="zh-CN" sz="4500" b="1" dirty="0"/>
              <a:t>成员</a:t>
            </a:r>
            <a:endParaRPr lang="en-US" altLang="zh-CN" sz="4500" b="1" dirty="0"/>
          </a:p>
          <a:p>
            <a:r>
              <a:rPr lang="zh-CN" altLang="zh-CN" sz="4500" b="1" dirty="0"/>
              <a:t>其余</a:t>
            </a:r>
            <a:r>
              <a:rPr lang="zh-CN" altLang="zh-CN" sz="4500" b="1" dirty="0"/>
              <a:t>参与人员一律</a:t>
            </a:r>
            <a:r>
              <a:rPr lang="zh-CN" altLang="zh-CN" sz="4500" b="1" dirty="0">
                <a:solidFill>
                  <a:srgbClr val="FF0000"/>
                </a:solidFill>
              </a:rPr>
              <a:t>不得分</a:t>
            </a:r>
          </a:p>
          <a:p>
            <a:r>
              <a:rPr lang="zh-CN" altLang="zh-CN" sz="4500" b="1" dirty="0"/>
              <a:t>提供材料</a:t>
            </a:r>
            <a:r>
              <a:rPr lang="zh-CN" altLang="zh-CN" sz="4500" b="1" dirty="0"/>
              <a:t>：</a:t>
            </a:r>
            <a:r>
              <a:rPr lang="zh-CN" altLang="en-US" sz="4500" b="1" dirty="0"/>
              <a:t>结题证书（</a:t>
            </a:r>
            <a:r>
              <a:rPr lang="zh-CN" altLang="zh-CN" sz="4500" b="1" dirty="0"/>
              <a:t>立项书</a:t>
            </a:r>
            <a:r>
              <a:rPr lang="zh-CN" altLang="en-US" sz="4500" b="1" dirty="0"/>
              <a:t>）</a:t>
            </a:r>
            <a:r>
              <a:rPr lang="zh-CN" altLang="zh-CN" sz="4500" b="1" dirty="0"/>
              <a:t>，</a:t>
            </a:r>
            <a:r>
              <a:rPr lang="zh-CN" altLang="en-US" sz="4500" b="1" dirty="0"/>
              <a:t>结题证书（</a:t>
            </a:r>
            <a:r>
              <a:rPr lang="zh-CN" altLang="zh-CN" sz="4500" b="1" dirty="0"/>
              <a:t>申报书</a:t>
            </a:r>
            <a:r>
              <a:rPr lang="zh-CN" altLang="en-US" sz="4500" b="1" dirty="0"/>
              <a:t>）</a:t>
            </a:r>
            <a:r>
              <a:rPr lang="zh-CN" altLang="zh-CN" sz="4500" b="1" dirty="0"/>
              <a:t>相关</a:t>
            </a:r>
            <a:r>
              <a:rPr lang="zh-CN" altLang="en-US" sz="4500" b="1" dirty="0"/>
              <a:t>核心</a:t>
            </a:r>
            <a:r>
              <a:rPr lang="zh-CN" altLang="zh-CN" sz="4500" b="1" dirty="0"/>
              <a:t>人员</a:t>
            </a:r>
            <a:r>
              <a:rPr lang="zh-CN" altLang="zh-CN" sz="4500" b="1" dirty="0"/>
              <a:t>信息</a:t>
            </a:r>
            <a:r>
              <a:rPr lang="zh-CN" altLang="zh-CN" sz="4500" b="1" dirty="0"/>
              <a:t>，课题</a:t>
            </a:r>
            <a:r>
              <a:rPr lang="zh-CN" altLang="zh-CN" sz="4500" b="1" dirty="0"/>
              <a:t>研究相关的成果</a:t>
            </a:r>
            <a:endParaRPr lang="zh-CN" altLang="en-US" sz="4500" b="1" dirty="0"/>
          </a:p>
        </p:txBody>
      </p:sp>
    </p:spTree>
    <p:extLst>
      <p:ext uri="{BB962C8B-B14F-4D97-AF65-F5344CB8AC3E}">
        <p14:creationId xmlns:p14="http://schemas.microsoft.com/office/powerpoint/2010/main" val="6057151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文字说明，证明人，学校盖章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sz="4500" b="1" dirty="0"/>
              <a:t>市区中心组成员、兼职教研员、兼职科研员、区内签约培养指导教师、区学科专家团队</a:t>
            </a:r>
            <a:r>
              <a:rPr lang="zh-CN" altLang="zh-CN" sz="4500" b="1" dirty="0"/>
              <a:t>成员</a:t>
            </a:r>
            <a:endParaRPr lang="en-US" altLang="zh-CN" sz="4500" b="1" dirty="0"/>
          </a:p>
          <a:p>
            <a:r>
              <a:rPr lang="zh-CN" altLang="zh-CN" sz="4500" b="1" dirty="0"/>
              <a:t>学校</a:t>
            </a:r>
            <a:r>
              <a:rPr lang="zh-CN" altLang="zh-CN" sz="4500" b="1" dirty="0"/>
              <a:t>教学管理</a:t>
            </a:r>
            <a:r>
              <a:rPr lang="zh-CN" altLang="zh-CN" sz="4500" b="1" dirty="0"/>
              <a:t>人员</a:t>
            </a:r>
            <a:endParaRPr lang="en-US" altLang="zh-CN" sz="4500" b="1" dirty="0"/>
          </a:p>
          <a:p>
            <a:r>
              <a:rPr lang="zh-CN" altLang="zh-CN" sz="4500" b="1" dirty="0"/>
              <a:t>教研组长</a:t>
            </a:r>
            <a:endParaRPr lang="en-US" altLang="zh-CN" sz="4500" b="1" dirty="0"/>
          </a:p>
          <a:p>
            <a:r>
              <a:rPr lang="zh-CN" altLang="zh-CN" sz="4500" b="1" dirty="0"/>
              <a:t>备课</a:t>
            </a:r>
            <a:r>
              <a:rPr lang="zh-CN" altLang="zh-CN" sz="4500" b="1" dirty="0" smtClean="0"/>
              <a:t>组长</a:t>
            </a:r>
            <a:endParaRPr lang="en-US" altLang="zh-CN" sz="4500" b="1" dirty="0" smtClean="0"/>
          </a:p>
          <a:p>
            <a:r>
              <a:rPr lang="zh-CN" altLang="en-US" sz="4500" b="1" dirty="0"/>
              <a:t>班主任</a:t>
            </a:r>
            <a:endParaRPr lang="zh-CN" altLang="en-US" sz="4500" b="1" dirty="0"/>
          </a:p>
        </p:txBody>
      </p:sp>
    </p:spTree>
    <p:extLst>
      <p:ext uri="{BB962C8B-B14F-4D97-AF65-F5344CB8AC3E}">
        <p14:creationId xmlns:p14="http://schemas.microsoft.com/office/powerpoint/2010/main" val="4083157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指导青年教师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5000" b="1" dirty="0"/>
              <a:t>必须提供师徒协议</a:t>
            </a:r>
          </a:p>
          <a:p>
            <a:r>
              <a:rPr lang="zh-CN" altLang="zh-CN" sz="5000" b="1" dirty="0"/>
              <a:t>一位教师——</a:t>
            </a:r>
            <a:r>
              <a:rPr lang="en-US" altLang="zh-CN" sz="5000" b="1" dirty="0"/>
              <a:t>2</a:t>
            </a:r>
            <a:r>
              <a:rPr lang="zh-CN" altLang="zh-CN" sz="5000" b="1" dirty="0"/>
              <a:t>名徒弟（最多）</a:t>
            </a:r>
          </a:p>
          <a:p>
            <a:r>
              <a:rPr lang="zh-CN" altLang="zh-CN" sz="5000" b="1" dirty="0"/>
              <a:t>一位徒弟——</a:t>
            </a:r>
            <a:r>
              <a:rPr lang="en-US" altLang="zh-CN" sz="5000" b="1" dirty="0"/>
              <a:t>2</a:t>
            </a:r>
            <a:r>
              <a:rPr lang="zh-CN" altLang="zh-CN" sz="5000" b="1" dirty="0"/>
              <a:t>位师傅（最多）</a:t>
            </a:r>
          </a:p>
          <a:p>
            <a:r>
              <a:rPr lang="zh-CN" altLang="zh-CN" sz="5000" b="1" dirty="0"/>
              <a:t>成果</a:t>
            </a:r>
            <a:r>
              <a:rPr lang="zh-CN" altLang="zh-CN" sz="5000" b="1" dirty="0"/>
              <a:t>：</a:t>
            </a:r>
            <a:r>
              <a:rPr lang="zh-CN" altLang="en-US" sz="5000" b="1" dirty="0"/>
              <a:t>荣誉称号，公开课，竞赛，</a:t>
            </a:r>
            <a:r>
              <a:rPr lang="zh-CN" altLang="zh-CN" sz="5000" b="1" dirty="0">
                <a:solidFill>
                  <a:srgbClr val="FF0000"/>
                </a:solidFill>
              </a:rPr>
              <a:t>不</a:t>
            </a:r>
            <a:r>
              <a:rPr lang="zh-CN" altLang="zh-CN" sz="5000" b="1" dirty="0">
                <a:solidFill>
                  <a:srgbClr val="FF0000"/>
                </a:solidFill>
              </a:rPr>
              <a:t>含课题，论文</a:t>
            </a:r>
            <a:endParaRPr lang="zh-CN" altLang="en-US" sz="5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4868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综合表彰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5000" b="1" dirty="0"/>
              <a:t>党委、</a:t>
            </a:r>
            <a:r>
              <a:rPr lang="zh-CN" altLang="zh-CN" sz="5000" b="1" dirty="0"/>
              <a:t>政府</a:t>
            </a:r>
            <a:endParaRPr lang="en-US" altLang="zh-CN" sz="5000" b="1" dirty="0"/>
          </a:p>
          <a:p>
            <a:r>
              <a:rPr lang="zh-CN" altLang="en-US" sz="5000" b="1" dirty="0"/>
              <a:t>不</a:t>
            </a:r>
            <a:r>
              <a:rPr lang="zh-CN" altLang="en-US" sz="5000" b="1" dirty="0"/>
              <a:t>含教育局表彰</a:t>
            </a:r>
            <a:endParaRPr lang="zh-CN" alt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1260747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第一步：登录自评（</a:t>
            </a:r>
            <a:r>
              <a:rPr lang="zh-CN" altLang="en-US" sz="3200" dirty="0">
                <a:solidFill>
                  <a:srgbClr val="F84E4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电脑端</a:t>
            </a:r>
            <a:r>
              <a:rPr lang="zh-CN" altLang="en-US" sz="3200" dirty="0">
                <a:solidFill>
                  <a:schemeClr val="accent1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sym typeface="+mn-ea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84344" y="1496087"/>
            <a:ext cx="11090063" cy="107284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+mn-ea"/>
                <a:cs typeface="+mn-ea"/>
                <a:sym typeface="+mn-ea"/>
              </a:rPr>
              <a:t>在浏览器中输入“http://</a:t>
            </a:r>
            <a:r>
              <a:rPr lang="en-US" altLang="zh-CN" dirty="0">
                <a:latin typeface="+mn-ea"/>
                <a:cs typeface="+mn-ea"/>
                <a:sym typeface="+mn-ea"/>
              </a:rPr>
              <a:t>wx.nje.cn</a:t>
            </a:r>
            <a:r>
              <a:rPr lang="zh-CN" altLang="en-US" dirty="0">
                <a:latin typeface="+mn-ea"/>
                <a:cs typeface="+mn-ea"/>
                <a:sym typeface="+mn-ea"/>
              </a:rPr>
              <a:t>”，输入账号（手机号）和密码登录，若无法登陆，请直接联系</a:t>
            </a:r>
            <a:r>
              <a:rPr lang="zh-CN" altLang="en-US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QQ：3003787030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5" name="图片 4" descr="QQ截图201811291021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1795" y="2411095"/>
            <a:ext cx="9203690" cy="4750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0" y="695"/>
            <a:ext cx="12854013" cy="723126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-780" y="1846544"/>
            <a:ext cx="12857163" cy="5415608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flipH="1">
            <a:off x="4917394" y="5149622"/>
            <a:ext cx="7940563" cy="2082582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>
            <a:off x="7430667" y="446"/>
            <a:ext cx="5427289" cy="1815654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1B2F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6"/>
          <p:cNvSpPr txBox="1"/>
          <p:nvPr/>
        </p:nvSpPr>
        <p:spPr>
          <a:xfrm>
            <a:off x="1003922" y="3245343"/>
            <a:ext cx="288748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8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US" sz="8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032" y="5600351"/>
            <a:ext cx="6170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2018年区骨干教师考核工作群：891239571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49" grpId="0"/>
      <p:bldP spid="4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2619" y="5438928"/>
            <a:ext cx="6176936" cy="1500918"/>
          </a:xfrm>
          <a:prstGeom prst="rect">
            <a:avLst/>
          </a:prstGeom>
          <a:noFill/>
        </p:spPr>
        <p:txBody>
          <a:bodyPr wrap="square" lIns="114803" tIns="57401" rIns="114803" bIns="57401" rtlCol="0">
            <a:spAutoFit/>
          </a:bodyPr>
          <a:lstStyle/>
          <a:p>
            <a:r>
              <a:rPr lang="zh-CN" altLang="en-US" sz="4500" b="1" dirty="0">
                <a:solidFill>
                  <a:srgbClr val="FF0000"/>
                </a:solidFill>
              </a:rPr>
              <a:t>用户名：手机号</a:t>
            </a:r>
            <a:endParaRPr lang="en-US" altLang="zh-CN" sz="4500" b="1" dirty="0">
              <a:solidFill>
                <a:srgbClr val="FF0000"/>
              </a:solidFill>
            </a:endParaRPr>
          </a:p>
          <a:p>
            <a:r>
              <a:rPr lang="zh-CN" altLang="en-US" sz="4500" b="1" dirty="0">
                <a:solidFill>
                  <a:srgbClr val="FF0000"/>
                </a:solidFill>
              </a:rPr>
              <a:t>密码：扫码后获得</a:t>
            </a:r>
            <a:endParaRPr lang="zh-CN" altLang="en-US" sz="45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84" y="578655"/>
            <a:ext cx="12050089" cy="449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26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确定自己用哪个手机登录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074" y="1414014"/>
            <a:ext cx="11694960" cy="507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8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主页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3" y="1186189"/>
            <a:ext cx="7902773" cy="4650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30798" y="5999477"/>
            <a:ext cx="6176936" cy="808420"/>
          </a:xfrm>
          <a:prstGeom prst="rect">
            <a:avLst/>
          </a:prstGeom>
          <a:noFill/>
        </p:spPr>
        <p:txBody>
          <a:bodyPr wrap="square" lIns="114803" tIns="57401" rIns="114803" bIns="57401" rtlCol="0">
            <a:spAutoFit/>
          </a:bodyPr>
          <a:lstStyle/>
          <a:p>
            <a:r>
              <a:rPr lang="zh-CN" altLang="en-US" sz="4500" b="1" dirty="0"/>
              <a:t>用户名：手机号</a:t>
            </a:r>
            <a:endParaRPr lang="en-US" altLang="zh-CN" sz="4500" b="1" dirty="0"/>
          </a:p>
        </p:txBody>
      </p:sp>
      <p:sp>
        <p:nvSpPr>
          <p:cNvPr id="6" name="线形标注 1 5"/>
          <p:cNvSpPr/>
          <p:nvPr/>
        </p:nvSpPr>
        <p:spPr>
          <a:xfrm>
            <a:off x="3189015" y="4451685"/>
            <a:ext cx="1620180" cy="303767"/>
          </a:xfrm>
          <a:prstGeom prst="borderCallout1">
            <a:avLst>
              <a:gd name="adj1" fmla="val 18750"/>
              <a:gd name="adj2" fmla="val -8333"/>
              <a:gd name="adj3" fmla="val -736107"/>
              <a:gd name="adj4" fmla="val 443206"/>
            </a:avLst>
          </a:prstGeom>
          <a:noFill/>
          <a:ln w="1016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682347" y="2021548"/>
            <a:ext cx="1417658" cy="1193141"/>
          </a:xfrm>
          <a:prstGeom prst="rect">
            <a:avLst/>
          </a:prstGeom>
          <a:noFill/>
        </p:spPr>
        <p:txBody>
          <a:bodyPr wrap="square" lIns="114803" tIns="57401" rIns="114803" bIns="57401" rtlCol="0">
            <a:spAutoFit/>
          </a:bodyPr>
          <a:lstStyle/>
          <a:p>
            <a:r>
              <a:rPr lang="zh-CN" altLang="en-US" sz="3500" b="1" dirty="0"/>
              <a:t>手机短信</a:t>
            </a:r>
            <a:endParaRPr lang="zh-CN" alt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16937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绑定后提示更改密码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密码必须是字母，数字或者特殊字符的</a:t>
            </a:r>
            <a:r>
              <a:rPr lang="zh-CN" altLang="en-US" sz="6000" b="1" dirty="0">
                <a:solidFill>
                  <a:srgbClr val="FF0000"/>
                </a:solidFill>
              </a:rPr>
              <a:t>两两组合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6313" y="3844151"/>
            <a:ext cx="9822341" cy="1808694"/>
          </a:xfrm>
          <a:prstGeom prst="rect">
            <a:avLst/>
          </a:prstGeom>
          <a:noFill/>
        </p:spPr>
        <p:txBody>
          <a:bodyPr wrap="square" lIns="114803" tIns="57401" rIns="114803" bIns="57401" rtlCol="0">
            <a:spAutoFit/>
          </a:bodyPr>
          <a:lstStyle/>
          <a:p>
            <a:r>
              <a:rPr lang="zh-CN" altLang="en-US" sz="5500" b="1" dirty="0">
                <a:solidFill>
                  <a:schemeClr val="tx2">
                    <a:lumMod val="50000"/>
                  </a:schemeClr>
                </a:solidFill>
              </a:rPr>
              <a:t>自己维护个人信息：手机号，密码</a:t>
            </a:r>
            <a:endParaRPr lang="zh-CN" altLang="en-US" sz="55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3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-61929" y="11385"/>
            <a:ext cx="12908762" cy="7213720"/>
          </a:xfrm>
          <a:prstGeom prst="rect">
            <a:avLst/>
          </a:prstGeom>
        </p:spPr>
      </p:pic>
      <p:sp>
        <p:nvSpPr>
          <p:cNvPr id="7" name="对话气泡: 圆角矩形 6"/>
          <p:cNvSpPr/>
          <p:nvPr/>
        </p:nvSpPr>
        <p:spPr>
          <a:xfrm>
            <a:off x="8014807" y="3239722"/>
            <a:ext cx="4096120" cy="1263942"/>
          </a:xfrm>
          <a:prstGeom prst="wedgeRoundRectCallout">
            <a:avLst>
              <a:gd name="adj1" fmla="val 33123"/>
              <a:gd name="adj2" fmla="val -6787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375" dirty="0">
                <a:solidFill>
                  <a:schemeClr val="tx1"/>
                </a:solidFill>
              </a:rPr>
              <a:t>进入平台后，单击教师发展平台。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269*122"/>
  <p:tag name="KSO_WM_SLIDE_SIZE" val="536*402"/>
  <p:tag name="KSO_WM_TEMPLATE_CATEGORY" val="custom"/>
  <p:tag name="KSO_WM_TEMPLATE_INDEX" val="20184161"/>
  <p:tag name="KSO_WM_SLIDE_ID" val="custom20184161_11"/>
  <p:tag name="KSO_WM_SLIDE_INDEX" val="11"/>
  <p:tag name="KSO_WM_DIAGRAM_GROUP_CODE" val="l1-2"/>
  <p:tag name="KSO_WM_SLIDE_SUBTYPE" val="dia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TYPE" val="a"/>
  <p:tag name="KSO_WM_UNIT_INDEX" val="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DIAGRAM_GROUP_CODE" val="l1_1"/>
  <p:tag name="KSO_WM_UNIT_ID" val="custom20184161_11*a*1"/>
  <p:tag name="KSO_WM_UNIT_TEXT_FILL_FORE_SCHEMECOLOR_INDEX" val="14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269*122"/>
  <p:tag name="KSO_WM_SLIDE_SIZE" val="536*402"/>
  <p:tag name="KSO_WM_TEMPLATE_CATEGORY" val="custom"/>
  <p:tag name="KSO_WM_TEMPLATE_INDEX" val="20184161"/>
  <p:tag name="KSO_WM_SLIDE_ID" val="custom20184161_11"/>
  <p:tag name="KSO_WM_SLIDE_INDEX" val="11"/>
  <p:tag name="KSO_WM_DIAGRAM_GROUP_CODE" val="l1-2"/>
  <p:tag name="KSO_WM_SLIDE_SUBTYPE" val="dia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TYPE" val="a"/>
  <p:tag name="KSO_WM_UNIT_INDEX" val="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DIAGRAM_GROUP_CODE" val="l1_1"/>
  <p:tag name="KSO_WM_UNIT_ID" val="custom20184161_11*a*1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8*343"/>
  <p:tag name="KSO_WM_SLIDE_POSITION" val="66*144"/>
  <p:tag name="KSO_WM_SLIDE_LAYOUT_CNT" val="1_1"/>
  <p:tag name="KSO_WM_SLIDE_LAYOUT" val="a_f"/>
  <p:tag name="KSO_WM_BEAUTIFY_FLAG" val="#wm#"/>
  <p:tag name="KSO_WM_SLIDE_TYPE" val="text"/>
  <p:tag name="KSO_WM_SLIDE_ITEM_CNT" val="1"/>
  <p:tag name="KSO_WM_SLIDE_INDEX" val="2"/>
  <p:tag name="KSO_WM_SLIDE_ID" val="custom20184161_2"/>
  <p:tag name="KSO_WM_TAG_VERSION" val="1.0"/>
  <p:tag name="KSO_WM_TEMPLATE_INDEX" val="20184161"/>
  <p:tag name="KSO_WM_TEMPLATE_CATEGORY" val="custom"/>
  <p:tag name="KSO_WM_SLIDE_SUBTYPE" val="pureTx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17"/>
  <p:tag name="KSO_WM_UNIT_PRESET_TEXT_INDEX" val="3"/>
  <p:tag name="KSO_WM_UNIT_CLEAR" val="0"/>
  <p:tag name="KSO_WM_UNIT_COMPATIBLE" val="0"/>
  <p:tag name="KSO_WM_UNIT_HIGHLIGHT" val="0"/>
  <p:tag name="KSO_WM_UNIT_ISCONTENTSTITLE" val="0"/>
  <p:tag name="KSO_WM_UNIT_VALUE" val="40"/>
  <p:tag name="KSO_WM_UNIT_LAYERLEVEL" val="1"/>
  <p:tag name="KSO_WM_UNIT_INDEX" val="1"/>
  <p:tag name="KSO_WM_UNIT_ID" val="custom20184161_2*a*1"/>
  <p:tag name="KSO_WM_UNIT_TYPE" val="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161"/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29"/>
  <p:tag name="KSO_WM_UNIT_LAYERLEVEL" val="1"/>
  <p:tag name="KSO_WM_UNIT_INDEX" val="1"/>
  <p:tag name="KSO_WM_UNIT_ID" val="custom20184161_2*f*1"/>
  <p:tag name="KSO_WM_UNIT_TYPE" val="f"/>
</p:tagLst>
</file>

<file path=ppt/theme/theme1.xml><?xml version="1.0" encoding="utf-8"?>
<a:theme xmlns:a="http://schemas.openxmlformats.org/drawingml/2006/main" name="第一PPT，www.1ppt.com">
  <a:themeElements>
    <a:clrScheme name="自定义 3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7FD6"/>
      </a:accent1>
      <a:accent2>
        <a:srgbClr val="78C16A"/>
      </a:accent2>
      <a:accent3>
        <a:srgbClr val="0D7FD6"/>
      </a:accent3>
      <a:accent4>
        <a:srgbClr val="78C16A"/>
      </a:accent4>
      <a:accent5>
        <a:srgbClr val="0D7FD6"/>
      </a:accent5>
      <a:accent6>
        <a:srgbClr val="78C16A"/>
      </a:accent6>
      <a:hlink>
        <a:srgbClr val="0D7FD6"/>
      </a:hlink>
      <a:folHlink>
        <a:srgbClr val="78C16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Microsoft Office PowerPoint</Application>
  <PresentationFormat>自定义</PresentationFormat>
  <Paragraphs>134</Paragraphs>
  <Slides>40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第一PPT，www.1ppt.com</vt:lpstr>
      <vt:lpstr>PowerPoint 演示文稿</vt:lpstr>
      <vt:lpstr>几点说明</vt:lpstr>
      <vt:lpstr>PowerPoint 演示文稿</vt:lpstr>
      <vt:lpstr>第一步：登录自评（电脑端）</vt:lpstr>
      <vt:lpstr>PowerPoint 演示文稿</vt:lpstr>
      <vt:lpstr>确定自己用哪个手机登录</vt:lpstr>
      <vt:lpstr>主页</vt:lpstr>
      <vt:lpstr>绑定后提示更改密码</vt:lpstr>
      <vt:lpstr>PowerPoint 演示文稿</vt:lpstr>
      <vt:lpstr>第一步：登录自评（微信端）</vt:lpstr>
      <vt:lpstr>第二步：核对个人信息（电脑端）</vt:lpstr>
      <vt:lpstr>第二步：核对个人信息（微信端）</vt:lpstr>
      <vt:lpstr>PowerPoint 演示文稿</vt:lpstr>
      <vt:lpstr>电脑端</vt:lpstr>
      <vt:lpstr>PowerPoint 演示文稿</vt:lpstr>
      <vt:lpstr>PowerPoint 演示文稿</vt:lpstr>
      <vt:lpstr>微信端</vt:lpstr>
      <vt:lpstr>PowerPoint 演示文稿</vt:lpstr>
      <vt:lpstr>第四步：信息上报（电脑端）</vt:lpstr>
      <vt:lpstr>学科考评上报内容</vt:lpstr>
      <vt:lpstr>PowerPoint 演示文稿</vt:lpstr>
      <vt:lpstr>PowerPoint 演示文稿</vt:lpstr>
      <vt:lpstr>PowerPoint 演示文稿</vt:lpstr>
      <vt:lpstr>PowerPoint 演示文稿</vt:lpstr>
      <vt:lpstr>第四步：信息上报（微信端）</vt:lpstr>
      <vt:lpstr>第五步：自评打分（电脑端）</vt:lpstr>
      <vt:lpstr>PowerPoint 演示文稿</vt:lpstr>
      <vt:lpstr>PowerPoint 演示文稿</vt:lpstr>
      <vt:lpstr>PowerPoint 演示文稿</vt:lpstr>
      <vt:lpstr>PowerPoint 演示文稿</vt:lpstr>
      <vt:lpstr>第五步：自评维护（微信端）</vt:lpstr>
      <vt:lpstr>几点说明</vt:lpstr>
      <vt:lpstr>公开课，讲座</vt:lpstr>
      <vt:lpstr>学生获奖</vt:lpstr>
      <vt:lpstr>文章发表</vt:lpstr>
      <vt:lpstr>课题</vt:lpstr>
      <vt:lpstr>文字说明，证明人，学校盖章</vt:lpstr>
      <vt:lpstr>指导青年教师</vt:lpstr>
      <vt:lpstr>综合表彰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蓝绿商务模板</dc:title>
  <dc:creator/>
  <cp:keywords>第一PPT模板网：www.1ppt.com</cp:keywords>
  <cp:lastModifiedBy/>
  <cp:revision>2</cp:revision>
  <dcterms:created xsi:type="dcterms:W3CDTF">2016-10-17T14:00:00Z</dcterms:created>
  <dcterms:modified xsi:type="dcterms:W3CDTF">2018-12-05T01:38:53Z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2052-11.1.0.7983</vt:lpwstr>
  </property>
</Properties>
</file>